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3" r:id="rId2"/>
    <p:sldId id="261" r:id="rId3"/>
    <p:sldId id="258" r:id="rId4"/>
    <p:sldId id="268" r:id="rId5"/>
    <p:sldId id="260" r:id="rId6"/>
    <p:sldId id="262" r:id="rId7"/>
    <p:sldId id="269" r:id="rId8"/>
    <p:sldId id="270" r:id="rId9"/>
    <p:sldId id="271" r:id="rId10"/>
    <p:sldId id="275" r:id="rId11"/>
    <p:sldId id="276" r:id="rId12"/>
    <p:sldId id="277" r:id="rId13"/>
    <p:sldId id="264" r:id="rId14"/>
    <p:sldId id="265" r:id="rId15"/>
    <p:sldId id="266" r:id="rId16"/>
    <p:sldId id="267" r:id="rId17"/>
    <p:sldId id="273" r:id="rId18"/>
    <p:sldId id="278" r:id="rId19"/>
    <p:sldId id="279" r:id="rId20"/>
    <p:sldId id="256" r:id="rId21"/>
    <p:sldId id="257" r:id="rId22"/>
    <p:sldId id="272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F9F51-E6A8-5B4D-9412-83F7DF602A7D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1546-15B0-9F46-84D4-FC15DCB2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91546-15B0-9F46-84D4-FC15DCB2FD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4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7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6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0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9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2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0456D-5192-2649-B232-2FE2059D1173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D8E8-8D8D-8341-999D-E45A20B8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88" y="2340835"/>
            <a:ext cx="8320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Narrative Skills in School-Age Children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857994" y="3462305"/>
            <a:ext cx="808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Presenter:  Aurora U. Quipit, TSHH, M.S., CCC-SLP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09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6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                                    </a:t>
            </a:r>
            <a:r>
              <a:rPr lang="en-US" sz="2000" b="1" dirty="0" smtClean="0"/>
              <a:t>Narrative as an Educational Skill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6" y="1363209"/>
            <a:ext cx="6694713" cy="418850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The ability to compose a coherent narrative occurs before and predicts successful access to literacy at school   (</a:t>
            </a:r>
            <a:r>
              <a:rPr lang="en-US" sz="2000" dirty="0" err="1" smtClean="0"/>
              <a:t>Naremore</a:t>
            </a:r>
            <a:r>
              <a:rPr lang="en-US" sz="2000" dirty="0" smtClean="0"/>
              <a:t>, 1995)</a:t>
            </a:r>
          </a:p>
          <a:p>
            <a:r>
              <a:rPr lang="en-US" sz="2000" dirty="0" smtClean="0"/>
              <a:t>Poor oral narrative skills in pre-school is a predictor of difficulty with early literacy skills   (Boudreau et al., 1999)</a:t>
            </a:r>
          </a:p>
          <a:p>
            <a:r>
              <a:rPr lang="en-US" sz="2000" dirty="0" smtClean="0"/>
              <a:t>Oral narrative skills in the early years predicts academic progress   (Bishop and </a:t>
            </a:r>
            <a:r>
              <a:rPr lang="en-US" sz="2000" dirty="0" err="1" smtClean="0"/>
              <a:t>Edmundson</a:t>
            </a:r>
            <a:r>
              <a:rPr lang="en-US" sz="2000" dirty="0" smtClean="0"/>
              <a:t>, 1987)</a:t>
            </a:r>
          </a:p>
          <a:p>
            <a:r>
              <a:rPr lang="en-US" sz="2000" dirty="0" smtClean="0"/>
              <a:t>Narrative skills are important for learning language and social skills</a:t>
            </a:r>
          </a:p>
          <a:p>
            <a:r>
              <a:rPr lang="en-US" sz="2000" dirty="0" smtClean="0"/>
              <a:t>A student’s narrative skills predict their reading comprehension skills. </a:t>
            </a:r>
            <a:r>
              <a:rPr lang="en-US" sz="2000" dirty="0"/>
              <a:t>R</a:t>
            </a:r>
            <a:r>
              <a:rPr lang="en-US" sz="2000" dirty="0" smtClean="0"/>
              <a:t>eading comprehension skills are measured by one’s ability to </a:t>
            </a:r>
            <a:r>
              <a:rPr lang="en-US" sz="2000" b="1" dirty="0" smtClean="0"/>
              <a:t>retell</a:t>
            </a:r>
            <a:r>
              <a:rPr lang="en-US" sz="2000" dirty="0" smtClean="0"/>
              <a:t> the story read.</a:t>
            </a:r>
          </a:p>
          <a:p>
            <a:r>
              <a:rPr lang="en-US" sz="2000" dirty="0" smtClean="0"/>
              <a:t>Development of narrative skills is a significant step towards writing expository text.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486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2" y="350838"/>
            <a:ext cx="7961086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   </a:t>
            </a:r>
            <a:r>
              <a:rPr lang="en-US" sz="2800" dirty="0"/>
              <a:t> </a:t>
            </a:r>
            <a:r>
              <a:rPr lang="en-US" sz="2800" dirty="0" smtClean="0"/>
              <a:t>                         Types of Narratives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             ( </a:t>
            </a:r>
            <a:r>
              <a:rPr lang="en-US" sz="2800" dirty="0" err="1" smtClean="0"/>
              <a:t>Hedberg</a:t>
            </a:r>
            <a:r>
              <a:rPr lang="en-US" sz="2800" dirty="0" smtClean="0"/>
              <a:t> and Westby, 1993)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144" y="1941285"/>
            <a:ext cx="7021285" cy="4076019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Scripts:  </a:t>
            </a:r>
            <a:r>
              <a:rPr lang="en-US" sz="2000" dirty="0" smtClean="0"/>
              <a:t>This form of narrative is used to express knowledge of a familiar, recurring event; usually told using the second person pronoun </a:t>
            </a:r>
            <a:r>
              <a:rPr lang="en-US" sz="2000" b="1" i="1" dirty="0" smtClean="0"/>
              <a:t>you</a:t>
            </a:r>
            <a:r>
              <a:rPr lang="en-US" sz="2000" dirty="0" smtClean="0"/>
              <a:t> and the present tense.</a:t>
            </a:r>
          </a:p>
          <a:p>
            <a:endParaRPr lang="en-US" sz="2000" dirty="0"/>
          </a:p>
          <a:p>
            <a:r>
              <a:rPr lang="en-US" sz="2000" b="1" dirty="0" smtClean="0"/>
              <a:t>Recounts:  </a:t>
            </a:r>
            <a:r>
              <a:rPr lang="en-US" sz="2000" dirty="0" smtClean="0"/>
              <a:t>This type of narrative involves telling about a personal experience when prompted; most often uses the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past tense.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Accounts:</a:t>
            </a:r>
            <a:r>
              <a:rPr lang="en-US" sz="2000" dirty="0" smtClean="0"/>
              <a:t>  In this form of narrative, the person explains a personal experience without a prompt; the experience is usually not shared by the listener.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0203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3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571" y="1578433"/>
            <a:ext cx="6948715" cy="478971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Event Casts:  </a:t>
            </a:r>
            <a:r>
              <a:rPr lang="en-US" sz="2000" dirty="0" smtClean="0"/>
              <a:t>This is about explaining an ongoing activity, reporting on a factual scene, or telling about a future plan.</a:t>
            </a:r>
          </a:p>
          <a:p>
            <a:endParaRPr lang="en-US" sz="2000" dirty="0"/>
          </a:p>
          <a:p>
            <a:r>
              <a:rPr lang="en-US" sz="2000" b="1" dirty="0" smtClean="0"/>
              <a:t>Fictional Stories:  </a:t>
            </a:r>
            <a:r>
              <a:rPr lang="en-US" sz="2000" dirty="0" smtClean="0"/>
              <a:t>This narrative involves relating past, present, or future events that are not real. The events being described in the story focus on someone or something attempting to carry out a goal.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448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1911" y="640990"/>
            <a:ext cx="5438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        Stages of Narrative Development</a:t>
            </a:r>
          </a:p>
          <a:p>
            <a:r>
              <a:rPr lang="en-US" sz="2400" dirty="0" smtClean="0"/>
              <a:t>                             (Applebee, 1978)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8084" y="1879254"/>
            <a:ext cx="5583580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Stage 1:   Heaps (2years)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consist of labels and descriptions of events </a:t>
            </a:r>
          </a:p>
          <a:p>
            <a:r>
              <a:rPr lang="en-US" sz="2000" dirty="0" smtClean="0"/>
              <a:t>      and actions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central theme or organization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real high point </a:t>
            </a:r>
          </a:p>
          <a:p>
            <a:pPr marL="457200" indent="-457200">
              <a:buFontTx/>
              <a:buChar char="-"/>
            </a:pPr>
            <a:endParaRPr lang="en-US" sz="2000" dirty="0"/>
          </a:p>
          <a:p>
            <a:r>
              <a:rPr lang="en-US" sz="2000" dirty="0" smtClean="0"/>
              <a:t>Stage 2:   Sequences (2-3 years)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consist of labeling events about a central theme,</a:t>
            </a:r>
          </a:p>
          <a:p>
            <a:r>
              <a:rPr lang="en-US" sz="2000" dirty="0" smtClean="0"/>
              <a:t>      character, or setting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078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302" y="1115797"/>
            <a:ext cx="517321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Stage 2 (</a:t>
            </a:r>
            <a:r>
              <a:rPr lang="en-US" sz="2000" dirty="0" err="1" smtClean="0"/>
              <a:t>con’t</a:t>
            </a:r>
            <a:r>
              <a:rPr lang="en-US" sz="2000" dirty="0" smtClean="0"/>
              <a:t>) 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 plot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events could be listed in any order without</a:t>
            </a:r>
          </a:p>
          <a:p>
            <a:r>
              <a:rPr lang="en-US" sz="2000" dirty="0" smtClean="0"/>
              <a:t>       changing the meaning 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Stage 3:   Primitive Narratives (3-4 years)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like sequences, these narratives contain a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central character, topic, or setting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the difference lies in the child’s discussion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of the character’s facial expressions or body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postures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370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41" y="1436293"/>
            <a:ext cx="494237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Stage 4:   Unfocused Chains/Chain Narratives </a:t>
            </a:r>
          </a:p>
          <a:p>
            <a:r>
              <a:rPr lang="en-US" sz="2000" dirty="0" smtClean="0"/>
              <a:t>                  (4-4 ½ years)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do not contain a central character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this chain is a sequence of events which is</a:t>
            </a:r>
          </a:p>
          <a:p>
            <a:r>
              <a:rPr lang="en-US" sz="2000" dirty="0" smtClean="0"/>
              <a:t>       linked logically or with a cause-effect</a:t>
            </a:r>
          </a:p>
          <a:p>
            <a:r>
              <a:rPr lang="en-US" sz="2000" dirty="0" smtClean="0"/>
              <a:t>       relationship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conjunctions “and”, “but,” and “because” </a:t>
            </a:r>
          </a:p>
          <a:p>
            <a:r>
              <a:rPr lang="en-US" sz="2000" dirty="0" smtClean="0"/>
              <a:t>       may be used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201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260" y="700342"/>
            <a:ext cx="77201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Stage 5:   Focused Chains /True Narratives (5-7 years)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contain a central character and a logical</a:t>
            </a:r>
          </a:p>
          <a:p>
            <a:r>
              <a:rPr lang="en-US" sz="2000" dirty="0" smtClean="0"/>
              <a:t>      sequence of events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events in these sequences take the form of</a:t>
            </a:r>
          </a:p>
          <a:p>
            <a:r>
              <a:rPr lang="en-US" sz="2000" dirty="0" smtClean="0"/>
              <a:t>      “adventures”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listener is made to interpret the ending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at this stage, true narratives develop</a:t>
            </a:r>
          </a:p>
          <a:p>
            <a:endParaRPr lang="en-US" sz="2000" dirty="0" smtClean="0"/>
          </a:p>
          <a:p>
            <a:r>
              <a:rPr lang="en-US" sz="2000" dirty="0" smtClean="0"/>
              <a:t>A </a:t>
            </a:r>
            <a:r>
              <a:rPr lang="en-US" sz="2000" b="1" dirty="0" smtClean="0"/>
              <a:t>true narrative </a:t>
            </a:r>
            <a:r>
              <a:rPr lang="en-US" sz="2000" dirty="0" smtClean="0"/>
              <a:t>focuses around an incident in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 story. There is a plot, character development,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a true sequence of events. There is a problem </a:t>
            </a:r>
          </a:p>
          <a:p>
            <a:r>
              <a:rPr lang="en-US" sz="2000" dirty="0" smtClean="0"/>
              <a:t>in the story which is resolved in the end.  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68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       Strategies to Develop and Enhance Narrative Skills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99" y="1523996"/>
            <a:ext cx="8001001" cy="549729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Strategies For Preschool Children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b="1" dirty="0"/>
              <a:t>O</a:t>
            </a:r>
            <a:r>
              <a:rPr lang="en-US" sz="2000" b="1" dirty="0" smtClean="0"/>
              <a:t>ral tradition and adding on: </a:t>
            </a:r>
            <a:r>
              <a:rPr lang="en-US" sz="2000" dirty="0" smtClean="0"/>
              <a:t>allow students to add their own   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sentence, thereby changing the story and making it evolve into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something new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b="1" dirty="0"/>
              <a:t>S</a:t>
            </a:r>
            <a:r>
              <a:rPr lang="en-US" sz="2000" b="1" dirty="0" smtClean="0"/>
              <a:t>tory boards: </a:t>
            </a:r>
            <a:r>
              <a:rPr lang="en-US" sz="2000" dirty="0" smtClean="0"/>
              <a:t>emphasize cause and effect as each event in the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story is discussed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b="1" dirty="0"/>
              <a:t>S</a:t>
            </a:r>
            <a:r>
              <a:rPr lang="en-US" sz="2000" b="1" dirty="0" smtClean="0"/>
              <a:t>how-and-tell: </a:t>
            </a:r>
            <a:r>
              <a:rPr lang="en-US" sz="2000" dirty="0" smtClean="0"/>
              <a:t>after allowing the student to present his/her item,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talking about what the objet is and where it came from, let the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student construct stories about their object, </a:t>
            </a:r>
            <a:r>
              <a:rPr lang="en-US" sz="2000" dirty="0" err="1" smtClean="0"/>
              <a:t>e.g</a:t>
            </a:r>
            <a:r>
              <a:rPr lang="en-US" sz="2000" dirty="0" smtClean="0"/>
              <a:t>, how his grandfather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acquired the object during his youth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3092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0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426" y="1233715"/>
            <a:ext cx="8182431" cy="55517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2000" b="1" dirty="0" smtClean="0"/>
              <a:t>      </a:t>
            </a:r>
            <a:r>
              <a:rPr lang="en-US" sz="5000" b="1" dirty="0" smtClean="0"/>
              <a:t>      Preschool plays: </a:t>
            </a:r>
            <a:r>
              <a:rPr lang="en-US" sz="5000" dirty="0" smtClean="0"/>
              <a:t>allow children to act out the characters’ part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in stories they read to help them better understand the world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of stories and the deeper natures of the characters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(</a:t>
            </a:r>
            <a:r>
              <a:rPr lang="en-US" sz="5000" dirty="0" err="1" smtClean="0"/>
              <a:t>Doriet</a:t>
            </a:r>
            <a:r>
              <a:rPr lang="en-US" sz="5000" dirty="0" smtClean="0"/>
              <a:t> Berkowitz)</a:t>
            </a:r>
          </a:p>
          <a:p>
            <a:pPr marL="0" indent="0">
              <a:buNone/>
            </a:pPr>
            <a:endParaRPr lang="en-US" sz="5000" dirty="0"/>
          </a:p>
          <a:p>
            <a:pPr marL="0" indent="0" defTabSz="508000">
              <a:buNone/>
            </a:pPr>
            <a:r>
              <a:rPr lang="en-US" sz="5000" dirty="0" smtClean="0"/>
              <a:t>         </a:t>
            </a:r>
            <a:r>
              <a:rPr lang="en-US" sz="5000" b="1" dirty="0" smtClean="0"/>
              <a:t>Use of hierarchy of questions/comments with preschoolers:</a:t>
            </a:r>
          </a:p>
          <a:p>
            <a:pPr marL="0" indent="0">
              <a:buNone/>
              <a:tabLst>
                <a:tab pos="581025" algn="l"/>
              </a:tabLst>
            </a:pPr>
            <a:r>
              <a:rPr lang="en-US" sz="5000" b="1" dirty="0"/>
              <a:t> </a:t>
            </a:r>
            <a:r>
              <a:rPr lang="en-US" sz="5000" b="1" dirty="0" smtClean="0"/>
              <a:t>         </a:t>
            </a:r>
            <a:r>
              <a:rPr lang="en-US" sz="5000" dirty="0" smtClean="0"/>
              <a:t>- item levels </a:t>
            </a:r>
            <a:r>
              <a:rPr lang="en-US" sz="5000" dirty="0"/>
              <a:t>(</a:t>
            </a:r>
            <a:r>
              <a:rPr lang="en-US" sz="5000" dirty="0" smtClean="0"/>
              <a:t>what’s that?, who’s that?)</a:t>
            </a:r>
          </a:p>
          <a:p>
            <a:pPr marL="0" indent="0">
              <a:buNone/>
            </a:pPr>
            <a:r>
              <a:rPr lang="en-US" sz="5000" b="1" dirty="0"/>
              <a:t> </a:t>
            </a:r>
            <a:r>
              <a:rPr lang="en-US" sz="5000" b="1" dirty="0" smtClean="0"/>
              <a:t>         </a:t>
            </a:r>
            <a:r>
              <a:rPr lang="en-US" sz="5000" dirty="0" smtClean="0"/>
              <a:t>- item elaboration (how many dogs?, what color is the car?)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- event (what happened?, what’s ______ doing?)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- motive/cause (why did he want a table?)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- evaluation/reaction (how did the boy feel when that happened?,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  was that a good/bad thing to do?)</a:t>
            </a:r>
          </a:p>
          <a:p>
            <a:pPr marL="0" indent="0">
              <a:buNone/>
            </a:pPr>
            <a:r>
              <a:rPr lang="en-US" sz="5000" b="1" dirty="0"/>
              <a:t> </a:t>
            </a:r>
            <a:r>
              <a:rPr lang="en-US" sz="5000" b="1" dirty="0" smtClean="0"/>
              <a:t>        </a:t>
            </a:r>
            <a:r>
              <a:rPr lang="en-US" sz="5000" dirty="0" smtClean="0"/>
              <a:t> - real-world relevance (The elephant’s taking a bath. You just did that 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  this morning.)</a:t>
            </a:r>
          </a:p>
          <a:p>
            <a:pPr marL="0" indent="0">
              <a:buNone/>
            </a:pP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30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857" y="1977571"/>
            <a:ext cx="6495143" cy="36648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Strategies For School-Age Children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1. </a:t>
            </a:r>
            <a:r>
              <a:rPr lang="en-US" sz="2000" b="1" dirty="0" smtClean="0"/>
              <a:t>Use of Different Types of Graphic Organizers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A graphic organizer is a flexible instructional tool to help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students construct meaning and organize their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knowledge before, during, or after listening to 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reading a story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473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607" y="652860"/>
            <a:ext cx="8335993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Outcomes: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 Participants will be able to describe the various  </a:t>
            </a:r>
            <a:endParaRPr lang="en-US" sz="2800" dirty="0"/>
          </a:p>
          <a:p>
            <a:r>
              <a:rPr lang="en-US" sz="2800" dirty="0" smtClean="0"/>
              <a:t>       stages, types, and importance of narrative skills</a:t>
            </a:r>
          </a:p>
          <a:p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Participants will learn strategies that can develop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and/or enhance narrative skills in school-age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children</a:t>
            </a:r>
          </a:p>
          <a:p>
            <a:endParaRPr lang="en-US" sz="2800" dirty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Participants will learn assessment tools to evaluate </a:t>
            </a:r>
          </a:p>
          <a:p>
            <a:r>
              <a:rPr lang="en-US" sz="2800" dirty="0" smtClean="0"/>
              <a:t>      narrative skills</a:t>
            </a:r>
          </a:p>
          <a:p>
            <a:pPr marL="457200" indent="-457200">
              <a:buFontTx/>
              <a:buChar char="-"/>
            </a:pPr>
            <a:endParaRPr lang="en-US" sz="2800" dirty="0" smtClean="0"/>
          </a:p>
          <a:p>
            <a:pPr marL="457200" indent="-45720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8098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50" y="780143"/>
            <a:ext cx="5080592" cy="53259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3868" y="6350550"/>
            <a:ext cx="4035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MindWing</a:t>
            </a:r>
            <a:r>
              <a:rPr lang="en-US" dirty="0" smtClean="0"/>
              <a:t> Concepts,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2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62" y="206755"/>
            <a:ext cx="5930893" cy="6651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701451" y="3382325"/>
            <a:ext cx="4617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</a:t>
            </a:r>
            <a:r>
              <a:rPr lang="en-US" dirty="0" err="1" smtClean="0"/>
              <a:t>MindWing</a:t>
            </a:r>
            <a:r>
              <a:rPr lang="en-US" dirty="0" smtClean="0"/>
              <a:t> Concepts,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2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286" y="695800"/>
            <a:ext cx="716642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2. </a:t>
            </a:r>
            <a:r>
              <a:rPr lang="en-US" sz="2000" b="1" dirty="0" smtClean="0"/>
              <a:t>Use of Story Grammar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   Part of a story grammar</a:t>
            </a:r>
          </a:p>
          <a:p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characters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setting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initiating event (problem in the story)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internal response (how did the character feel)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internal plan (what plan did the character make to solve the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problem)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attempt (what attempts did the character make to solve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problem)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consequence (were the </a:t>
            </a:r>
            <a:r>
              <a:rPr lang="en-US" sz="2000" dirty="0" err="1" smtClean="0"/>
              <a:t>attmpts</a:t>
            </a:r>
            <a:r>
              <a:rPr lang="en-US" sz="2000" dirty="0" smtClean="0"/>
              <a:t> successful or where there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complications)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resolution or reaction (to the consequence)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  ending (what was the resolution to the story, how did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character feel at the end of the story, was there a moral to the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story)</a:t>
            </a:r>
          </a:p>
        </p:txBody>
      </p:sp>
    </p:spTree>
    <p:extLst>
      <p:ext uri="{BB962C8B-B14F-4D97-AF65-F5344CB8AC3E}">
        <p14:creationId xmlns:p14="http://schemas.microsoft.com/office/powerpoint/2010/main" val="3994959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Story Grammar Marker</a:t>
            </a:r>
            <a:br>
              <a:rPr lang="en-US" sz="2800" dirty="0" smtClean="0"/>
            </a:br>
            <a:r>
              <a:rPr lang="en-US" sz="2000" dirty="0" smtClean="0"/>
              <a:t>by </a:t>
            </a:r>
            <a:r>
              <a:rPr lang="en-US" sz="2000" dirty="0" err="1" smtClean="0"/>
              <a:t>MindWing</a:t>
            </a:r>
            <a:r>
              <a:rPr lang="en-US" sz="2000" dirty="0" smtClean="0"/>
              <a:t> Concepts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508" r="-73508"/>
          <a:stretch>
            <a:fillRect/>
          </a:stretch>
        </p:blipFill>
        <p:spPr>
          <a:xfrm>
            <a:off x="4471" y="1417638"/>
            <a:ext cx="8937855" cy="4915476"/>
          </a:xfrm>
        </p:spPr>
      </p:pic>
    </p:spTree>
    <p:extLst>
      <p:ext uri="{BB962C8B-B14F-4D97-AF65-F5344CB8AC3E}">
        <p14:creationId xmlns:p14="http://schemas.microsoft.com/office/powerpoint/2010/main" val="306622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Assessment Tools to Evaluate Narrative Skills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198"/>
            <a:ext cx="8229600" cy="4967516"/>
          </a:xfrm>
        </p:spPr>
        <p:txBody>
          <a:bodyPr>
            <a:normAutofit fontScale="70000" lnSpcReduction="20000"/>
          </a:bodyPr>
          <a:lstStyle/>
          <a:p>
            <a:r>
              <a:rPr lang="en-US" sz="2000" b="1" dirty="0" smtClean="0"/>
              <a:t>Use of a Rubric:  </a:t>
            </a:r>
            <a:r>
              <a:rPr lang="en-US" sz="2000" dirty="0"/>
              <a:t>A</a:t>
            </a:r>
            <a:r>
              <a:rPr lang="en-US" sz="2000" dirty="0" smtClean="0"/>
              <a:t> scoring tool that explicitly charts the criteria and describes the level of quality for student work. It involves these steps: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1. Determine what performance task to evaluate.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2. Determine a time frame when the performance task is expected to be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achieved.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3. Choose a set of measurable criteria to determine if a performance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task or goal has been achieved.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4. Determine a method of how progress </a:t>
            </a:r>
            <a:r>
              <a:rPr lang="en-US" sz="2000" dirty="0" smtClean="0"/>
              <a:t>will </a:t>
            </a:r>
            <a:r>
              <a:rPr lang="en-US" sz="2000" dirty="0" smtClean="0"/>
              <a:t>be measured.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5. Set a schedule to determine when progress will be measured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 </a:t>
            </a:r>
            <a:r>
              <a:rPr lang="en-US" sz="2000" b="1" dirty="0" smtClean="0"/>
              <a:t> Example</a:t>
            </a:r>
            <a:r>
              <a:rPr lang="en-US" sz="2000" dirty="0" smtClean="0"/>
              <a:t>: Using modeling, visual prompts, and verbal prompts, </a:t>
            </a:r>
            <a:r>
              <a:rPr lang="en-US" sz="2000" b="1" dirty="0" smtClean="0"/>
              <a:t>studen</a:t>
            </a:r>
            <a:r>
              <a:rPr lang="en-US" sz="2000" dirty="0" smtClean="0"/>
              <a:t>t will retell a story with a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beginning, middle, and end, where each part contains at least 2-3 details consistent with the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story, with </a:t>
            </a:r>
            <a:r>
              <a:rPr lang="en-US" sz="2000" dirty="0" smtClean="0"/>
              <a:t>80% accuracy during a 6-week period. (This can be charted.)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Story Grammar Marker: </a:t>
            </a:r>
            <a:r>
              <a:rPr lang="en-US" sz="2000" dirty="0"/>
              <a:t>U</a:t>
            </a:r>
            <a:r>
              <a:rPr lang="en-US" sz="2000" dirty="0" smtClean="0"/>
              <a:t>se the various components of the story grammar to assess a student’s narrative skills.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Test of Narrative Language (TNL): </a:t>
            </a:r>
            <a:r>
              <a:rPr lang="en-US" sz="2000" dirty="0" smtClean="0"/>
              <a:t>This assessment tool measures a student’s ability to answer questions about stories read to him/her, retell stories, and create his own stories.</a:t>
            </a: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4673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39" y="1270128"/>
            <a:ext cx="6593020" cy="5194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382824" y="356106"/>
            <a:ext cx="25994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can do this!!!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81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44" y="605379"/>
            <a:ext cx="7193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dream, remember, anticipate, hope, 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espair, love, hate, believe, doubt, plan,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onstruct, gossip, and learn in narrative.</a:t>
            </a:r>
          </a:p>
          <a:p>
            <a:r>
              <a:rPr lang="en-US" sz="2800" dirty="0" smtClean="0"/>
              <a:t>                                   -Carol Westby (1991)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2" y="2866571"/>
            <a:ext cx="4753429" cy="33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5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083" y="1280918"/>
            <a:ext cx="69537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         What is a Narrative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r>
              <a:rPr lang="en-US" sz="2000" dirty="0" smtClean="0"/>
              <a:t>A narrative is a story composed of many</a:t>
            </a:r>
            <a:r>
              <a:rPr lang="en-US" sz="2000" dirty="0"/>
              <a:t> </a:t>
            </a:r>
            <a:r>
              <a:rPr lang="en-US" sz="2000" dirty="0" smtClean="0"/>
              <a:t>elements such as the setting, characters, problems, attempt(s) to solve the problems, </a:t>
            </a:r>
          </a:p>
          <a:p>
            <a:r>
              <a:rPr lang="en-US" sz="2000" dirty="0" smtClean="0"/>
              <a:t>complication(s)while trying to find a solution(s) to the problems, solutions, and moral lessons if any.</a:t>
            </a:r>
          </a:p>
          <a:p>
            <a:endParaRPr lang="en-US" sz="2000" dirty="0"/>
          </a:p>
          <a:p>
            <a:r>
              <a:rPr lang="en-US" sz="2000" dirty="0" smtClean="0"/>
              <a:t>A narrative entails the telling or re-telling of events and experiences in oral or written form. A story can be true or fictitious and takes into account one or more points of view.</a:t>
            </a:r>
          </a:p>
          <a:p>
            <a:endParaRPr lang="en-US" sz="20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093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130" y="1388812"/>
            <a:ext cx="68012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What are Narrative Skills</a:t>
            </a:r>
          </a:p>
          <a:p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consist of one’s ability to communicate (to tell or retell) a story or a narrative competently and effectively.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nvolve the building blocks of language, namely: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reading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writing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listening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speaking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gesturing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viewing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809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713" y="979718"/>
            <a:ext cx="68761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Why Narratives Are Important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</a:t>
            </a:r>
            <a:r>
              <a:rPr lang="en-US" sz="2000" b="1" dirty="0" smtClean="0"/>
              <a:t> Narrative as a Social Skill</a:t>
            </a:r>
          </a:p>
          <a:p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 As social beings, we relate to our social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environment through real and vicarious </a:t>
            </a:r>
          </a:p>
          <a:p>
            <a:r>
              <a:rPr lang="en-US" sz="2000" dirty="0" smtClean="0"/>
              <a:t>         experiences.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 Sharing of personal information helps us to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make and sustain friendships.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dirty="0" smtClean="0"/>
              <a:t>We create our personal identity through the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construction of a personal narrative.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                                                              Davies, 2004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238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571" y="925286"/>
            <a:ext cx="67116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</a:t>
            </a:r>
            <a:r>
              <a:rPr lang="en-US" sz="2000" b="1" dirty="0" smtClean="0"/>
              <a:t>Narrative as a Survival Skill</a:t>
            </a:r>
          </a:p>
          <a:p>
            <a:endParaRPr lang="en-US" sz="2000" dirty="0"/>
          </a:p>
          <a:p>
            <a:r>
              <a:rPr lang="en-US" sz="2000" dirty="0" smtClean="0"/>
              <a:t>Our thoughts are our private narratives which: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elp us link cause and effect 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elp us plan ahead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llow our behavior to be governed by rules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eparate affect from action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  <a:p>
            <a:r>
              <a:rPr lang="en-US" sz="2000" dirty="0" smtClean="0"/>
              <a:t>Students with poor narrative skills: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ave difficulty sharing their experiences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with others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ave difficulty making and keeping friends</a:t>
            </a:r>
          </a:p>
          <a:p>
            <a:pPr marL="457200" indent="-457200">
              <a:buFont typeface="Arial"/>
              <a:buChar char="•"/>
            </a:pPr>
            <a:endParaRPr lang="en-US" sz="2000" dirty="0" smtClean="0"/>
          </a:p>
          <a:p>
            <a:r>
              <a:rPr lang="en-US" sz="2000" dirty="0" smtClean="0"/>
              <a:t>  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373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29" y="1233717"/>
            <a:ext cx="6749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US" sz="2000" dirty="0" smtClean="0"/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eal with social situations in aggressive, non-verbal ways   (</a:t>
            </a:r>
            <a:r>
              <a:rPr lang="en-US" sz="2000" dirty="0" err="1" smtClean="0"/>
              <a:t>Hedberg</a:t>
            </a:r>
            <a:r>
              <a:rPr lang="en-US" sz="2000" dirty="0" smtClean="0"/>
              <a:t>, 1986)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end to be more aggressive and to use direct action to solve interpersonal problems   (Gallagher, 1999)</a:t>
            </a:r>
          </a:p>
          <a:p>
            <a:pPr marL="1200150" lvl="2" indent="-285750">
              <a:buFont typeface="Arial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ave poor oral narrative skills   (Powell, 2005)</a:t>
            </a:r>
          </a:p>
          <a:p>
            <a:pPr marL="1200150" lvl="2" indent="-285750">
              <a:buFont typeface="Arial"/>
              <a:buChar char="•"/>
            </a:pPr>
            <a:endParaRPr lang="en-US" sz="2000" dirty="0" smtClean="0"/>
          </a:p>
          <a:p>
            <a:pPr marL="1200150" lvl="2" indent="-28575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90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1660</Words>
  <Application>Microsoft Macintosh PowerPoint</Application>
  <PresentationFormat>On-screen Show (4:3)</PresentationFormat>
  <Paragraphs>217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Narrative as an Educational Skill</vt:lpstr>
      <vt:lpstr>                             Types of Narratives                     ( Hedberg and Westby, 1993)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Strategies to Develop and Enhance Narrative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Story Grammar Marker by MindWing Concepts</vt:lpstr>
      <vt:lpstr>         Assessment Tools to Evaluate Narrative Skills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Aurora Quipit</dc:creator>
  <cp:lastModifiedBy>Aurora Quipit</cp:lastModifiedBy>
  <cp:revision>89</cp:revision>
  <cp:lastPrinted>2016-07-17T18:15:51Z</cp:lastPrinted>
  <dcterms:created xsi:type="dcterms:W3CDTF">2016-07-17T01:33:55Z</dcterms:created>
  <dcterms:modified xsi:type="dcterms:W3CDTF">2016-08-29T18:31:21Z</dcterms:modified>
</cp:coreProperties>
</file>