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0" r:id="rId1"/>
  </p:sldMasterIdLst>
  <p:notesMasterIdLst>
    <p:notesMasterId r:id="rId43"/>
  </p:notesMasterIdLst>
  <p:handoutMasterIdLst>
    <p:handoutMasterId r:id="rId44"/>
  </p:handoutMasterIdLst>
  <p:sldIdLst>
    <p:sldId id="256" r:id="rId2"/>
    <p:sldId id="257" r:id="rId3"/>
    <p:sldId id="262" r:id="rId4"/>
    <p:sldId id="265" r:id="rId5"/>
    <p:sldId id="259" r:id="rId6"/>
    <p:sldId id="261" r:id="rId7"/>
    <p:sldId id="260" r:id="rId8"/>
    <p:sldId id="25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311" r:id="rId29"/>
    <p:sldId id="289" r:id="rId30"/>
    <p:sldId id="290" r:id="rId31"/>
    <p:sldId id="291" r:id="rId32"/>
    <p:sldId id="296" r:id="rId33"/>
    <p:sldId id="297" r:id="rId34"/>
    <p:sldId id="298" r:id="rId35"/>
    <p:sldId id="300" r:id="rId36"/>
    <p:sldId id="302" r:id="rId37"/>
    <p:sldId id="306" r:id="rId38"/>
    <p:sldId id="307" r:id="rId39"/>
    <p:sldId id="267" r:id="rId40"/>
    <p:sldId id="313" r:id="rId41"/>
    <p:sldId id="312" r:id="rId4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E0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7" autoAdjust="0"/>
    <p:restoredTop sz="83888" autoAdjust="0"/>
  </p:normalViewPr>
  <p:slideViewPr>
    <p:cSldViewPr>
      <p:cViewPr varScale="1">
        <p:scale>
          <a:sx n="109" d="100"/>
          <a:sy n="109" d="100"/>
        </p:scale>
        <p:origin x="18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1A3FC-7CDC-438B-9CB1-6529DC51448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C7F8979-7523-4C68-9AA5-CCEE791432CA}">
      <dgm:prSet phldrT="[Text]"/>
      <dgm:spPr/>
      <dgm:t>
        <a:bodyPr/>
        <a:lstStyle/>
        <a:p>
          <a:r>
            <a:rPr lang="en-US" dirty="0" smtClean="0"/>
            <a:t>Acknowledge &amp; foster grassroots efforts</a:t>
          </a:r>
          <a:endParaRPr lang="en-US" dirty="0"/>
        </a:p>
      </dgm:t>
    </dgm:pt>
    <dgm:pt modelId="{0E600CEE-6FF4-47F0-B818-FDB0C3FC55BB}" type="parTrans" cxnId="{9A0C96EB-6FC1-4EAA-8F89-1A573DC597C1}">
      <dgm:prSet/>
      <dgm:spPr/>
      <dgm:t>
        <a:bodyPr/>
        <a:lstStyle/>
        <a:p>
          <a:endParaRPr lang="en-US"/>
        </a:p>
      </dgm:t>
    </dgm:pt>
    <dgm:pt modelId="{4D394855-FCFF-45B2-87ED-B30101810575}" type="sibTrans" cxnId="{9A0C96EB-6FC1-4EAA-8F89-1A573DC597C1}">
      <dgm:prSet/>
      <dgm:spPr/>
      <dgm:t>
        <a:bodyPr/>
        <a:lstStyle/>
        <a:p>
          <a:endParaRPr lang="en-US"/>
        </a:p>
      </dgm:t>
    </dgm:pt>
    <dgm:pt modelId="{89B89E45-7196-49A0-BE5D-D657850FE5C2}">
      <dgm:prSet phldrT="[Text]"/>
      <dgm:spPr/>
      <dgm:t>
        <a:bodyPr/>
        <a:lstStyle/>
        <a:p>
          <a:r>
            <a:rPr lang="en-US" dirty="0" smtClean="0"/>
            <a:t>Foster connections</a:t>
          </a:r>
          <a:endParaRPr lang="en-US" dirty="0"/>
        </a:p>
      </dgm:t>
    </dgm:pt>
    <dgm:pt modelId="{3FDCC8D2-4E02-4148-B9FB-672E1ECFBE79}" type="parTrans" cxnId="{06599479-A17D-452B-A225-5662EE0653BC}">
      <dgm:prSet/>
      <dgm:spPr/>
      <dgm:t>
        <a:bodyPr/>
        <a:lstStyle/>
        <a:p>
          <a:endParaRPr lang="en-US"/>
        </a:p>
      </dgm:t>
    </dgm:pt>
    <dgm:pt modelId="{41B8BDCB-8D34-4FA8-B865-29C66201E529}" type="sibTrans" cxnId="{06599479-A17D-452B-A225-5662EE0653BC}">
      <dgm:prSet/>
      <dgm:spPr/>
      <dgm:t>
        <a:bodyPr/>
        <a:lstStyle/>
        <a:p>
          <a:endParaRPr lang="en-US"/>
        </a:p>
      </dgm:t>
    </dgm:pt>
    <dgm:pt modelId="{73F1D9F0-504C-4F7F-ABC1-B34BF28E9B64}">
      <dgm:prSet phldrT="[Text]"/>
      <dgm:spPr/>
      <dgm:t>
        <a:bodyPr/>
        <a:lstStyle/>
        <a:p>
          <a:r>
            <a:rPr lang="en-US" dirty="0" smtClean="0"/>
            <a:t>Build expectations</a:t>
          </a:r>
          <a:endParaRPr lang="en-US" dirty="0"/>
        </a:p>
      </dgm:t>
    </dgm:pt>
    <dgm:pt modelId="{796A923D-3601-478B-969B-1F036D0B2606}" type="parTrans" cxnId="{791C55EB-D809-4FEF-B4FA-F5E22FCDA764}">
      <dgm:prSet/>
      <dgm:spPr/>
      <dgm:t>
        <a:bodyPr/>
        <a:lstStyle/>
        <a:p>
          <a:endParaRPr lang="en-US"/>
        </a:p>
      </dgm:t>
    </dgm:pt>
    <dgm:pt modelId="{58D6BFF4-D6AD-4F50-9667-7F93F2B6A880}" type="sibTrans" cxnId="{791C55EB-D809-4FEF-B4FA-F5E22FCDA764}">
      <dgm:prSet/>
      <dgm:spPr/>
      <dgm:t>
        <a:bodyPr/>
        <a:lstStyle/>
        <a:p>
          <a:endParaRPr lang="en-US"/>
        </a:p>
      </dgm:t>
    </dgm:pt>
    <dgm:pt modelId="{0F8905C2-71F0-4E5C-A7C8-575E58FD6FF1}">
      <dgm:prSet phldrT="[Text]"/>
      <dgm:spPr/>
      <dgm:t>
        <a:bodyPr/>
        <a:lstStyle/>
        <a:p>
          <a:r>
            <a:rPr lang="en-US" dirty="0" smtClean="0"/>
            <a:t>Encourage wider faculty/</a:t>
          </a:r>
          <a:r>
            <a:rPr lang="en-US" dirty="0" err="1" smtClean="0"/>
            <a:t>practiotioner</a:t>
          </a:r>
          <a:r>
            <a:rPr lang="en-US" dirty="0" smtClean="0"/>
            <a:t> adoption</a:t>
          </a:r>
          <a:endParaRPr lang="en-US" dirty="0"/>
        </a:p>
      </dgm:t>
    </dgm:pt>
    <dgm:pt modelId="{8A3773B2-6B7F-4C97-9546-D23C9689C5F9}" type="parTrans" cxnId="{1D459658-8820-42C0-8F31-F177FCAA7447}">
      <dgm:prSet/>
      <dgm:spPr/>
      <dgm:t>
        <a:bodyPr/>
        <a:lstStyle/>
        <a:p>
          <a:endParaRPr lang="en-US"/>
        </a:p>
      </dgm:t>
    </dgm:pt>
    <dgm:pt modelId="{0C9B71CC-AA84-4C5E-AE5C-9D15E372361F}" type="sibTrans" cxnId="{1D459658-8820-42C0-8F31-F177FCAA7447}">
      <dgm:prSet/>
      <dgm:spPr/>
      <dgm:t>
        <a:bodyPr/>
        <a:lstStyle/>
        <a:p>
          <a:endParaRPr lang="en-US"/>
        </a:p>
      </dgm:t>
    </dgm:pt>
    <dgm:pt modelId="{D3F52224-210B-479C-89BD-4BC0DA441C00}" type="pres">
      <dgm:prSet presAssocID="{2D11A3FC-7CDC-438B-9CB1-6529DC514484}" presName="CompostProcess" presStyleCnt="0">
        <dgm:presLayoutVars>
          <dgm:dir/>
          <dgm:resizeHandles val="exact"/>
        </dgm:presLayoutVars>
      </dgm:prSet>
      <dgm:spPr/>
      <dgm:t>
        <a:bodyPr/>
        <a:lstStyle/>
        <a:p>
          <a:endParaRPr lang="en-US"/>
        </a:p>
      </dgm:t>
    </dgm:pt>
    <dgm:pt modelId="{D61A5EB0-C690-457D-911D-F873A42BB29F}" type="pres">
      <dgm:prSet presAssocID="{2D11A3FC-7CDC-438B-9CB1-6529DC514484}" presName="arrow" presStyleLbl="bgShp" presStyleIdx="0" presStyleCnt="1"/>
      <dgm:spPr/>
    </dgm:pt>
    <dgm:pt modelId="{07A6AB16-9781-4E6B-9917-261CFE7ABA15}" type="pres">
      <dgm:prSet presAssocID="{2D11A3FC-7CDC-438B-9CB1-6529DC514484}" presName="linearProcess" presStyleCnt="0"/>
      <dgm:spPr/>
    </dgm:pt>
    <dgm:pt modelId="{6D66455F-1FC6-4EF6-B379-275C2542092B}" type="pres">
      <dgm:prSet presAssocID="{FC7F8979-7523-4C68-9AA5-CCEE791432CA}" presName="textNode" presStyleLbl="node1" presStyleIdx="0" presStyleCnt="4">
        <dgm:presLayoutVars>
          <dgm:bulletEnabled val="1"/>
        </dgm:presLayoutVars>
      </dgm:prSet>
      <dgm:spPr/>
      <dgm:t>
        <a:bodyPr/>
        <a:lstStyle/>
        <a:p>
          <a:endParaRPr lang="en-US"/>
        </a:p>
      </dgm:t>
    </dgm:pt>
    <dgm:pt modelId="{F81BF0B0-9CBC-4133-BC10-12CD22F60A4F}" type="pres">
      <dgm:prSet presAssocID="{4D394855-FCFF-45B2-87ED-B30101810575}" presName="sibTrans" presStyleCnt="0"/>
      <dgm:spPr/>
    </dgm:pt>
    <dgm:pt modelId="{899ABBB7-2F07-4A79-A49B-588732368A73}" type="pres">
      <dgm:prSet presAssocID="{89B89E45-7196-49A0-BE5D-D657850FE5C2}" presName="textNode" presStyleLbl="node1" presStyleIdx="1" presStyleCnt="4">
        <dgm:presLayoutVars>
          <dgm:bulletEnabled val="1"/>
        </dgm:presLayoutVars>
      </dgm:prSet>
      <dgm:spPr/>
      <dgm:t>
        <a:bodyPr/>
        <a:lstStyle/>
        <a:p>
          <a:endParaRPr lang="en-US"/>
        </a:p>
      </dgm:t>
    </dgm:pt>
    <dgm:pt modelId="{030C48E9-8E8F-4F50-8141-B182174E2895}" type="pres">
      <dgm:prSet presAssocID="{41B8BDCB-8D34-4FA8-B865-29C66201E529}" presName="sibTrans" presStyleCnt="0"/>
      <dgm:spPr/>
    </dgm:pt>
    <dgm:pt modelId="{0B3ECD61-6484-4EDE-9497-DBE4C05BF6FD}" type="pres">
      <dgm:prSet presAssocID="{73F1D9F0-504C-4F7F-ABC1-B34BF28E9B64}" presName="textNode" presStyleLbl="node1" presStyleIdx="2" presStyleCnt="4">
        <dgm:presLayoutVars>
          <dgm:bulletEnabled val="1"/>
        </dgm:presLayoutVars>
      </dgm:prSet>
      <dgm:spPr/>
      <dgm:t>
        <a:bodyPr/>
        <a:lstStyle/>
        <a:p>
          <a:endParaRPr lang="en-US"/>
        </a:p>
      </dgm:t>
    </dgm:pt>
    <dgm:pt modelId="{6482CC95-40EF-4A75-BD49-35539C8F77A5}" type="pres">
      <dgm:prSet presAssocID="{58D6BFF4-D6AD-4F50-9667-7F93F2B6A880}" presName="sibTrans" presStyleCnt="0"/>
      <dgm:spPr/>
    </dgm:pt>
    <dgm:pt modelId="{FD5AA183-C175-4808-BE24-F9E62341A00B}" type="pres">
      <dgm:prSet presAssocID="{0F8905C2-71F0-4E5C-A7C8-575E58FD6FF1}" presName="textNode" presStyleLbl="node1" presStyleIdx="3" presStyleCnt="4">
        <dgm:presLayoutVars>
          <dgm:bulletEnabled val="1"/>
        </dgm:presLayoutVars>
      </dgm:prSet>
      <dgm:spPr/>
      <dgm:t>
        <a:bodyPr/>
        <a:lstStyle/>
        <a:p>
          <a:endParaRPr lang="en-US"/>
        </a:p>
      </dgm:t>
    </dgm:pt>
  </dgm:ptLst>
  <dgm:cxnLst>
    <dgm:cxn modelId="{791C55EB-D809-4FEF-B4FA-F5E22FCDA764}" srcId="{2D11A3FC-7CDC-438B-9CB1-6529DC514484}" destId="{73F1D9F0-504C-4F7F-ABC1-B34BF28E9B64}" srcOrd="2" destOrd="0" parTransId="{796A923D-3601-478B-969B-1F036D0B2606}" sibTransId="{58D6BFF4-D6AD-4F50-9667-7F93F2B6A880}"/>
    <dgm:cxn modelId="{4536BD53-A551-4AB3-B68A-2C772B5F40BB}" type="presOf" srcId="{89B89E45-7196-49A0-BE5D-D657850FE5C2}" destId="{899ABBB7-2F07-4A79-A49B-588732368A73}" srcOrd="0" destOrd="0" presId="urn:microsoft.com/office/officeart/2005/8/layout/hProcess9"/>
    <dgm:cxn modelId="{06599479-A17D-452B-A225-5662EE0653BC}" srcId="{2D11A3FC-7CDC-438B-9CB1-6529DC514484}" destId="{89B89E45-7196-49A0-BE5D-D657850FE5C2}" srcOrd="1" destOrd="0" parTransId="{3FDCC8D2-4E02-4148-B9FB-672E1ECFBE79}" sibTransId="{41B8BDCB-8D34-4FA8-B865-29C66201E529}"/>
    <dgm:cxn modelId="{1D459658-8820-42C0-8F31-F177FCAA7447}" srcId="{2D11A3FC-7CDC-438B-9CB1-6529DC514484}" destId="{0F8905C2-71F0-4E5C-A7C8-575E58FD6FF1}" srcOrd="3" destOrd="0" parTransId="{8A3773B2-6B7F-4C97-9546-D23C9689C5F9}" sibTransId="{0C9B71CC-AA84-4C5E-AE5C-9D15E372361F}"/>
    <dgm:cxn modelId="{6FE85724-2B05-44EB-A80E-84A63B4046D5}" type="presOf" srcId="{73F1D9F0-504C-4F7F-ABC1-B34BF28E9B64}" destId="{0B3ECD61-6484-4EDE-9497-DBE4C05BF6FD}" srcOrd="0" destOrd="0" presId="urn:microsoft.com/office/officeart/2005/8/layout/hProcess9"/>
    <dgm:cxn modelId="{9A0C96EB-6FC1-4EAA-8F89-1A573DC597C1}" srcId="{2D11A3FC-7CDC-438B-9CB1-6529DC514484}" destId="{FC7F8979-7523-4C68-9AA5-CCEE791432CA}" srcOrd="0" destOrd="0" parTransId="{0E600CEE-6FF4-47F0-B818-FDB0C3FC55BB}" sibTransId="{4D394855-FCFF-45B2-87ED-B30101810575}"/>
    <dgm:cxn modelId="{DA0205A2-71F9-4BC8-A286-7D69AD408200}" type="presOf" srcId="{FC7F8979-7523-4C68-9AA5-CCEE791432CA}" destId="{6D66455F-1FC6-4EF6-B379-275C2542092B}" srcOrd="0" destOrd="0" presId="urn:microsoft.com/office/officeart/2005/8/layout/hProcess9"/>
    <dgm:cxn modelId="{BF22A43B-3A3E-4B7D-A905-8BDDB2E0D6F3}" type="presOf" srcId="{0F8905C2-71F0-4E5C-A7C8-575E58FD6FF1}" destId="{FD5AA183-C175-4808-BE24-F9E62341A00B}" srcOrd="0" destOrd="0" presId="urn:microsoft.com/office/officeart/2005/8/layout/hProcess9"/>
    <dgm:cxn modelId="{DCC2A405-C74E-426A-AE44-8391910E7430}" type="presOf" srcId="{2D11A3FC-7CDC-438B-9CB1-6529DC514484}" destId="{D3F52224-210B-479C-89BD-4BC0DA441C00}" srcOrd="0" destOrd="0" presId="urn:microsoft.com/office/officeart/2005/8/layout/hProcess9"/>
    <dgm:cxn modelId="{7A9F9EB6-014C-41E8-A11F-6326A83C649F}" type="presParOf" srcId="{D3F52224-210B-479C-89BD-4BC0DA441C00}" destId="{D61A5EB0-C690-457D-911D-F873A42BB29F}" srcOrd="0" destOrd="0" presId="urn:microsoft.com/office/officeart/2005/8/layout/hProcess9"/>
    <dgm:cxn modelId="{FA20B352-81CD-4326-897B-94C957A7F753}" type="presParOf" srcId="{D3F52224-210B-479C-89BD-4BC0DA441C00}" destId="{07A6AB16-9781-4E6B-9917-261CFE7ABA15}" srcOrd="1" destOrd="0" presId="urn:microsoft.com/office/officeart/2005/8/layout/hProcess9"/>
    <dgm:cxn modelId="{BFAF3BB7-EF43-461A-A330-26627CEE85E7}" type="presParOf" srcId="{07A6AB16-9781-4E6B-9917-261CFE7ABA15}" destId="{6D66455F-1FC6-4EF6-B379-275C2542092B}" srcOrd="0" destOrd="0" presId="urn:microsoft.com/office/officeart/2005/8/layout/hProcess9"/>
    <dgm:cxn modelId="{E6BF5AF8-076B-4B65-9D08-A936A4C24C65}" type="presParOf" srcId="{07A6AB16-9781-4E6B-9917-261CFE7ABA15}" destId="{F81BF0B0-9CBC-4133-BC10-12CD22F60A4F}" srcOrd="1" destOrd="0" presId="urn:microsoft.com/office/officeart/2005/8/layout/hProcess9"/>
    <dgm:cxn modelId="{EE4ECEFB-C56A-45AA-91E6-D21F82B199E8}" type="presParOf" srcId="{07A6AB16-9781-4E6B-9917-261CFE7ABA15}" destId="{899ABBB7-2F07-4A79-A49B-588732368A73}" srcOrd="2" destOrd="0" presId="urn:microsoft.com/office/officeart/2005/8/layout/hProcess9"/>
    <dgm:cxn modelId="{97BBA585-5F13-46A5-903D-0C92014C6FD4}" type="presParOf" srcId="{07A6AB16-9781-4E6B-9917-261CFE7ABA15}" destId="{030C48E9-8E8F-4F50-8141-B182174E2895}" srcOrd="3" destOrd="0" presId="urn:microsoft.com/office/officeart/2005/8/layout/hProcess9"/>
    <dgm:cxn modelId="{FB50CE3C-8B79-4A64-8A25-EF283BA2BAB6}" type="presParOf" srcId="{07A6AB16-9781-4E6B-9917-261CFE7ABA15}" destId="{0B3ECD61-6484-4EDE-9497-DBE4C05BF6FD}" srcOrd="4" destOrd="0" presId="urn:microsoft.com/office/officeart/2005/8/layout/hProcess9"/>
    <dgm:cxn modelId="{5BC15D70-809B-45E9-A82F-048EBAD57B51}" type="presParOf" srcId="{07A6AB16-9781-4E6B-9917-261CFE7ABA15}" destId="{6482CC95-40EF-4A75-BD49-35539C8F77A5}" srcOrd="5" destOrd="0" presId="urn:microsoft.com/office/officeart/2005/8/layout/hProcess9"/>
    <dgm:cxn modelId="{5F1E88D9-5A90-495F-9ADB-286EDC6E5A4A}" type="presParOf" srcId="{07A6AB16-9781-4E6B-9917-261CFE7ABA15}" destId="{FD5AA183-C175-4808-BE24-F9E62341A00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EF1D5-E7A3-4A2D-B5D7-3418F3A193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E897CBF-BB5B-4B78-B787-E292CF292349}">
      <dgm:prSet phldrT="[Text]"/>
      <dgm:spPr/>
      <dgm:t>
        <a:bodyPr/>
        <a:lstStyle/>
        <a:p>
          <a:r>
            <a:rPr lang="en-US" dirty="0" smtClean="0"/>
            <a:t>Prepare, support and empower faculty/practitioners</a:t>
          </a:r>
          <a:endParaRPr lang="en-US" dirty="0"/>
        </a:p>
      </dgm:t>
    </dgm:pt>
    <dgm:pt modelId="{C9E08FBB-67A2-4C3A-9333-74E8D7B2E13B}" type="parTrans" cxnId="{86F165F2-7FBF-4342-A679-C96B2C2B5AA8}">
      <dgm:prSet/>
      <dgm:spPr/>
      <dgm:t>
        <a:bodyPr/>
        <a:lstStyle/>
        <a:p>
          <a:endParaRPr lang="en-US"/>
        </a:p>
      </dgm:t>
    </dgm:pt>
    <dgm:pt modelId="{074D5601-4273-47FD-82F7-8A14B6C9CF02}" type="sibTrans" cxnId="{86F165F2-7FBF-4342-A679-C96B2C2B5AA8}">
      <dgm:prSet/>
      <dgm:spPr/>
      <dgm:t>
        <a:bodyPr/>
        <a:lstStyle/>
        <a:p>
          <a:endParaRPr lang="en-US"/>
        </a:p>
      </dgm:t>
    </dgm:pt>
    <dgm:pt modelId="{3E9FE901-6EA5-4329-8CE1-731702392AA9}">
      <dgm:prSet phldrT="[Text]"/>
      <dgm:spPr/>
      <dgm:t>
        <a:bodyPr/>
        <a:lstStyle/>
        <a:p>
          <a:r>
            <a:rPr lang="en-US" dirty="0" smtClean="0"/>
            <a:t>Prepare, engage, and empower students</a:t>
          </a:r>
          <a:endParaRPr lang="en-US" dirty="0"/>
        </a:p>
      </dgm:t>
    </dgm:pt>
    <dgm:pt modelId="{4EE4A12F-68C0-4536-A7BD-F25F7501BE42}" type="parTrans" cxnId="{639F1B65-7E49-4F85-A359-BD9DDF202D40}">
      <dgm:prSet/>
      <dgm:spPr/>
      <dgm:t>
        <a:bodyPr/>
        <a:lstStyle/>
        <a:p>
          <a:endParaRPr lang="en-US"/>
        </a:p>
      </dgm:t>
    </dgm:pt>
    <dgm:pt modelId="{3CEB4D55-3DA9-4792-BE27-2B52A429D807}" type="sibTrans" cxnId="{639F1B65-7E49-4F85-A359-BD9DDF202D40}">
      <dgm:prSet/>
      <dgm:spPr/>
      <dgm:t>
        <a:bodyPr/>
        <a:lstStyle/>
        <a:p>
          <a:endParaRPr lang="en-US"/>
        </a:p>
      </dgm:t>
    </dgm:pt>
    <dgm:pt modelId="{C4B10877-C8D9-4C48-8F60-EB0D3F233CF0}">
      <dgm:prSet/>
      <dgm:spPr/>
      <dgm:t>
        <a:bodyPr/>
        <a:lstStyle/>
        <a:p>
          <a:r>
            <a:rPr lang="en-US" dirty="0" smtClean="0">
              <a:solidFill>
                <a:schemeClr val="tx1"/>
              </a:solidFill>
            </a:rPr>
            <a:t>Stay true to the principles of IPE for the promotion of IPP and PCC</a:t>
          </a:r>
          <a:endParaRPr lang="en-US" dirty="0">
            <a:solidFill>
              <a:schemeClr val="tx1"/>
            </a:solidFill>
          </a:endParaRPr>
        </a:p>
      </dgm:t>
    </dgm:pt>
    <dgm:pt modelId="{21066E9D-C92E-4810-BF8B-C2AAD1F60BB3}" type="parTrans" cxnId="{7CB2FE37-4F60-4C67-BAA7-F1AE53AE2331}">
      <dgm:prSet/>
      <dgm:spPr/>
      <dgm:t>
        <a:bodyPr/>
        <a:lstStyle/>
        <a:p>
          <a:endParaRPr lang="en-US"/>
        </a:p>
      </dgm:t>
    </dgm:pt>
    <dgm:pt modelId="{3AD5F46E-CD0D-4854-BD99-EC64C3D70E34}" type="sibTrans" cxnId="{7CB2FE37-4F60-4C67-BAA7-F1AE53AE2331}">
      <dgm:prSet/>
      <dgm:spPr/>
      <dgm:t>
        <a:bodyPr/>
        <a:lstStyle/>
        <a:p>
          <a:endParaRPr lang="en-US"/>
        </a:p>
      </dgm:t>
    </dgm:pt>
    <dgm:pt modelId="{52FE70AA-CC43-4795-AEF4-BA9E249520E8}" type="pres">
      <dgm:prSet presAssocID="{D4CEF1D5-E7A3-4A2D-B5D7-3418F3A193C0}" presName="rootnode" presStyleCnt="0">
        <dgm:presLayoutVars>
          <dgm:chMax/>
          <dgm:chPref/>
          <dgm:dir/>
          <dgm:animLvl val="lvl"/>
        </dgm:presLayoutVars>
      </dgm:prSet>
      <dgm:spPr/>
      <dgm:t>
        <a:bodyPr/>
        <a:lstStyle/>
        <a:p>
          <a:endParaRPr lang="en-US"/>
        </a:p>
      </dgm:t>
    </dgm:pt>
    <dgm:pt modelId="{4DB45F45-55C8-4C52-A84C-C0F8405A1F32}" type="pres">
      <dgm:prSet presAssocID="{7E897CBF-BB5B-4B78-B787-E292CF292349}" presName="composite" presStyleCnt="0"/>
      <dgm:spPr/>
    </dgm:pt>
    <dgm:pt modelId="{6A97AD16-73F4-469F-9283-5649FF786826}" type="pres">
      <dgm:prSet presAssocID="{7E897CBF-BB5B-4B78-B787-E292CF292349}" presName="LShape" presStyleLbl="alignNode1" presStyleIdx="0" presStyleCnt="5"/>
      <dgm:spPr/>
    </dgm:pt>
    <dgm:pt modelId="{06A1EBDB-5203-4B0F-8568-FD5BC688CF19}" type="pres">
      <dgm:prSet presAssocID="{7E897CBF-BB5B-4B78-B787-E292CF292349}" presName="ParentText" presStyleLbl="revTx" presStyleIdx="0" presStyleCnt="3">
        <dgm:presLayoutVars>
          <dgm:chMax val="0"/>
          <dgm:chPref val="0"/>
          <dgm:bulletEnabled val="1"/>
        </dgm:presLayoutVars>
      </dgm:prSet>
      <dgm:spPr/>
      <dgm:t>
        <a:bodyPr/>
        <a:lstStyle/>
        <a:p>
          <a:endParaRPr lang="en-US"/>
        </a:p>
      </dgm:t>
    </dgm:pt>
    <dgm:pt modelId="{C2FA16A2-2B91-4909-A276-C2EDD8D795B5}" type="pres">
      <dgm:prSet presAssocID="{7E897CBF-BB5B-4B78-B787-E292CF292349}" presName="Triangle" presStyleLbl="alignNode1" presStyleIdx="1" presStyleCnt="5"/>
      <dgm:spPr/>
    </dgm:pt>
    <dgm:pt modelId="{67937FEF-09BA-48E9-AA76-FFF390CA8F4F}" type="pres">
      <dgm:prSet presAssocID="{074D5601-4273-47FD-82F7-8A14B6C9CF02}" presName="sibTrans" presStyleCnt="0"/>
      <dgm:spPr/>
    </dgm:pt>
    <dgm:pt modelId="{B6A5F4CC-F387-4512-BAAB-2BBE7A9EC81B}" type="pres">
      <dgm:prSet presAssocID="{074D5601-4273-47FD-82F7-8A14B6C9CF02}" presName="space" presStyleCnt="0"/>
      <dgm:spPr/>
    </dgm:pt>
    <dgm:pt modelId="{3E54F976-EBE3-41EC-901C-466ADEAF7079}" type="pres">
      <dgm:prSet presAssocID="{3E9FE901-6EA5-4329-8CE1-731702392AA9}" presName="composite" presStyleCnt="0"/>
      <dgm:spPr/>
    </dgm:pt>
    <dgm:pt modelId="{E83EA6FF-FF73-42EF-8F34-3A0FC1674579}" type="pres">
      <dgm:prSet presAssocID="{3E9FE901-6EA5-4329-8CE1-731702392AA9}" presName="LShape" presStyleLbl="alignNode1" presStyleIdx="2" presStyleCnt="5"/>
      <dgm:spPr/>
    </dgm:pt>
    <dgm:pt modelId="{3EEF9EF0-45DC-4DFE-9DEB-3FC491189E90}" type="pres">
      <dgm:prSet presAssocID="{3E9FE901-6EA5-4329-8CE1-731702392AA9}" presName="ParentText" presStyleLbl="revTx" presStyleIdx="1" presStyleCnt="3">
        <dgm:presLayoutVars>
          <dgm:chMax val="0"/>
          <dgm:chPref val="0"/>
          <dgm:bulletEnabled val="1"/>
        </dgm:presLayoutVars>
      </dgm:prSet>
      <dgm:spPr/>
      <dgm:t>
        <a:bodyPr/>
        <a:lstStyle/>
        <a:p>
          <a:endParaRPr lang="en-US"/>
        </a:p>
      </dgm:t>
    </dgm:pt>
    <dgm:pt modelId="{952FDD9E-EDD1-47CB-8616-91445246A25E}" type="pres">
      <dgm:prSet presAssocID="{3E9FE901-6EA5-4329-8CE1-731702392AA9}" presName="Triangle" presStyleLbl="alignNode1" presStyleIdx="3" presStyleCnt="5"/>
      <dgm:spPr/>
    </dgm:pt>
    <dgm:pt modelId="{7E5507EB-5719-4C0D-A952-61E63B42D315}" type="pres">
      <dgm:prSet presAssocID="{3CEB4D55-3DA9-4792-BE27-2B52A429D807}" presName="sibTrans" presStyleCnt="0"/>
      <dgm:spPr/>
    </dgm:pt>
    <dgm:pt modelId="{F837F457-160A-4A0C-B0B3-73F27687283F}" type="pres">
      <dgm:prSet presAssocID="{3CEB4D55-3DA9-4792-BE27-2B52A429D807}" presName="space" presStyleCnt="0"/>
      <dgm:spPr/>
    </dgm:pt>
    <dgm:pt modelId="{1FCFD602-EBC0-4868-900D-AF1A3814EF7B}" type="pres">
      <dgm:prSet presAssocID="{C4B10877-C8D9-4C48-8F60-EB0D3F233CF0}" presName="composite" presStyleCnt="0"/>
      <dgm:spPr/>
    </dgm:pt>
    <dgm:pt modelId="{3505C1B2-913D-471E-85C1-9B079CD2D70B}" type="pres">
      <dgm:prSet presAssocID="{C4B10877-C8D9-4C48-8F60-EB0D3F233CF0}" presName="LShape" presStyleLbl="alignNode1" presStyleIdx="4" presStyleCnt="5"/>
      <dgm:spPr/>
    </dgm:pt>
    <dgm:pt modelId="{EC76E42D-7542-4ACA-9766-E08B00CBDA29}" type="pres">
      <dgm:prSet presAssocID="{C4B10877-C8D9-4C48-8F60-EB0D3F233CF0}" presName="ParentText" presStyleLbl="revTx" presStyleIdx="2" presStyleCnt="3">
        <dgm:presLayoutVars>
          <dgm:chMax val="0"/>
          <dgm:chPref val="0"/>
          <dgm:bulletEnabled val="1"/>
        </dgm:presLayoutVars>
      </dgm:prSet>
      <dgm:spPr/>
      <dgm:t>
        <a:bodyPr/>
        <a:lstStyle/>
        <a:p>
          <a:endParaRPr lang="en-US"/>
        </a:p>
      </dgm:t>
    </dgm:pt>
  </dgm:ptLst>
  <dgm:cxnLst>
    <dgm:cxn modelId="{8AB71F5A-EB96-4551-9C10-199EC5288762}" type="presOf" srcId="{7E897CBF-BB5B-4B78-B787-E292CF292349}" destId="{06A1EBDB-5203-4B0F-8568-FD5BC688CF19}" srcOrd="0" destOrd="0" presId="urn:microsoft.com/office/officeart/2009/3/layout/StepUpProcess"/>
    <dgm:cxn modelId="{86F165F2-7FBF-4342-A679-C96B2C2B5AA8}" srcId="{D4CEF1D5-E7A3-4A2D-B5D7-3418F3A193C0}" destId="{7E897CBF-BB5B-4B78-B787-E292CF292349}" srcOrd="0" destOrd="0" parTransId="{C9E08FBB-67A2-4C3A-9333-74E8D7B2E13B}" sibTransId="{074D5601-4273-47FD-82F7-8A14B6C9CF02}"/>
    <dgm:cxn modelId="{639F1B65-7E49-4F85-A359-BD9DDF202D40}" srcId="{D4CEF1D5-E7A3-4A2D-B5D7-3418F3A193C0}" destId="{3E9FE901-6EA5-4329-8CE1-731702392AA9}" srcOrd="1" destOrd="0" parTransId="{4EE4A12F-68C0-4536-A7BD-F25F7501BE42}" sibTransId="{3CEB4D55-3DA9-4792-BE27-2B52A429D807}"/>
    <dgm:cxn modelId="{344989D8-54F6-4978-8FB8-7CD4B5D42BFC}" type="presOf" srcId="{3E9FE901-6EA5-4329-8CE1-731702392AA9}" destId="{3EEF9EF0-45DC-4DFE-9DEB-3FC491189E90}" srcOrd="0" destOrd="0" presId="urn:microsoft.com/office/officeart/2009/3/layout/StepUpProcess"/>
    <dgm:cxn modelId="{F306B1F7-C055-42AF-91CB-AC60A566B620}" type="presOf" srcId="{D4CEF1D5-E7A3-4A2D-B5D7-3418F3A193C0}" destId="{52FE70AA-CC43-4795-AEF4-BA9E249520E8}" srcOrd="0" destOrd="0" presId="urn:microsoft.com/office/officeart/2009/3/layout/StepUpProcess"/>
    <dgm:cxn modelId="{7CB2FE37-4F60-4C67-BAA7-F1AE53AE2331}" srcId="{D4CEF1D5-E7A3-4A2D-B5D7-3418F3A193C0}" destId="{C4B10877-C8D9-4C48-8F60-EB0D3F233CF0}" srcOrd="2" destOrd="0" parTransId="{21066E9D-C92E-4810-BF8B-C2AAD1F60BB3}" sibTransId="{3AD5F46E-CD0D-4854-BD99-EC64C3D70E34}"/>
    <dgm:cxn modelId="{04377786-B959-401B-B068-98E620C3CEA4}" type="presOf" srcId="{C4B10877-C8D9-4C48-8F60-EB0D3F233CF0}" destId="{EC76E42D-7542-4ACA-9766-E08B00CBDA29}" srcOrd="0" destOrd="0" presId="urn:microsoft.com/office/officeart/2009/3/layout/StepUpProcess"/>
    <dgm:cxn modelId="{532DB6D9-E89C-4E46-88F0-4033D33F0471}" type="presParOf" srcId="{52FE70AA-CC43-4795-AEF4-BA9E249520E8}" destId="{4DB45F45-55C8-4C52-A84C-C0F8405A1F32}" srcOrd="0" destOrd="0" presId="urn:microsoft.com/office/officeart/2009/3/layout/StepUpProcess"/>
    <dgm:cxn modelId="{1C092046-70C8-42DC-9189-91D8C61970EF}" type="presParOf" srcId="{4DB45F45-55C8-4C52-A84C-C0F8405A1F32}" destId="{6A97AD16-73F4-469F-9283-5649FF786826}" srcOrd="0" destOrd="0" presId="urn:microsoft.com/office/officeart/2009/3/layout/StepUpProcess"/>
    <dgm:cxn modelId="{4E618718-73C5-45C8-B4E4-2E8D786996C0}" type="presParOf" srcId="{4DB45F45-55C8-4C52-A84C-C0F8405A1F32}" destId="{06A1EBDB-5203-4B0F-8568-FD5BC688CF19}" srcOrd="1" destOrd="0" presId="urn:microsoft.com/office/officeart/2009/3/layout/StepUpProcess"/>
    <dgm:cxn modelId="{D7A5C1E7-995E-4230-928F-1BDCCCC3CC83}" type="presParOf" srcId="{4DB45F45-55C8-4C52-A84C-C0F8405A1F32}" destId="{C2FA16A2-2B91-4909-A276-C2EDD8D795B5}" srcOrd="2" destOrd="0" presId="urn:microsoft.com/office/officeart/2009/3/layout/StepUpProcess"/>
    <dgm:cxn modelId="{D44BE3C7-8CBA-4369-A003-4F178A956BA8}" type="presParOf" srcId="{52FE70AA-CC43-4795-AEF4-BA9E249520E8}" destId="{67937FEF-09BA-48E9-AA76-FFF390CA8F4F}" srcOrd="1" destOrd="0" presId="urn:microsoft.com/office/officeart/2009/3/layout/StepUpProcess"/>
    <dgm:cxn modelId="{0FD67071-1934-4488-9FC0-7434154D9488}" type="presParOf" srcId="{67937FEF-09BA-48E9-AA76-FFF390CA8F4F}" destId="{B6A5F4CC-F387-4512-BAAB-2BBE7A9EC81B}" srcOrd="0" destOrd="0" presId="urn:microsoft.com/office/officeart/2009/3/layout/StepUpProcess"/>
    <dgm:cxn modelId="{32CB2528-3F21-4377-95F0-F57EE41AEB88}" type="presParOf" srcId="{52FE70AA-CC43-4795-AEF4-BA9E249520E8}" destId="{3E54F976-EBE3-41EC-901C-466ADEAF7079}" srcOrd="2" destOrd="0" presId="urn:microsoft.com/office/officeart/2009/3/layout/StepUpProcess"/>
    <dgm:cxn modelId="{098CF5D6-E652-4531-B68E-61044ED33229}" type="presParOf" srcId="{3E54F976-EBE3-41EC-901C-466ADEAF7079}" destId="{E83EA6FF-FF73-42EF-8F34-3A0FC1674579}" srcOrd="0" destOrd="0" presId="urn:microsoft.com/office/officeart/2009/3/layout/StepUpProcess"/>
    <dgm:cxn modelId="{7C1F7AAA-14FA-4881-BB4F-A339E892383E}" type="presParOf" srcId="{3E54F976-EBE3-41EC-901C-466ADEAF7079}" destId="{3EEF9EF0-45DC-4DFE-9DEB-3FC491189E90}" srcOrd="1" destOrd="0" presId="urn:microsoft.com/office/officeart/2009/3/layout/StepUpProcess"/>
    <dgm:cxn modelId="{13CB41F5-5BE2-4815-97B0-BDC16695CD70}" type="presParOf" srcId="{3E54F976-EBE3-41EC-901C-466ADEAF7079}" destId="{952FDD9E-EDD1-47CB-8616-91445246A25E}" srcOrd="2" destOrd="0" presId="urn:microsoft.com/office/officeart/2009/3/layout/StepUpProcess"/>
    <dgm:cxn modelId="{5E845B63-73CA-4964-92FA-EC9740D1AD5A}" type="presParOf" srcId="{52FE70AA-CC43-4795-AEF4-BA9E249520E8}" destId="{7E5507EB-5719-4C0D-A952-61E63B42D315}" srcOrd="3" destOrd="0" presId="urn:microsoft.com/office/officeart/2009/3/layout/StepUpProcess"/>
    <dgm:cxn modelId="{2FA4B7BF-0B68-48C9-B30B-FC0F70F4CF60}" type="presParOf" srcId="{7E5507EB-5719-4C0D-A952-61E63B42D315}" destId="{F837F457-160A-4A0C-B0B3-73F27687283F}" srcOrd="0" destOrd="0" presId="urn:microsoft.com/office/officeart/2009/3/layout/StepUpProcess"/>
    <dgm:cxn modelId="{C4FE1561-C19C-4771-A16B-C5B999CF4730}" type="presParOf" srcId="{52FE70AA-CC43-4795-AEF4-BA9E249520E8}" destId="{1FCFD602-EBC0-4868-900D-AF1A3814EF7B}" srcOrd="4" destOrd="0" presId="urn:microsoft.com/office/officeart/2009/3/layout/StepUpProcess"/>
    <dgm:cxn modelId="{82F8FE60-08E2-4942-898A-DE2C28605C25}" type="presParOf" srcId="{1FCFD602-EBC0-4868-900D-AF1A3814EF7B}" destId="{3505C1B2-913D-471E-85C1-9B079CD2D70B}" srcOrd="0" destOrd="0" presId="urn:microsoft.com/office/officeart/2009/3/layout/StepUpProcess"/>
    <dgm:cxn modelId="{220FEC7C-6426-4678-96BD-B591B32E05A0}" type="presParOf" srcId="{1FCFD602-EBC0-4868-900D-AF1A3814EF7B}" destId="{EC76E42D-7542-4ACA-9766-E08B00CBDA2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5EB0-C690-457D-911D-F873A42BB29F}">
      <dsp:nvSpPr>
        <dsp:cNvPr id="0" name=""/>
        <dsp:cNvSpPr/>
      </dsp:nvSpPr>
      <dsp:spPr>
        <a:xfrm>
          <a:off x="577214" y="0"/>
          <a:ext cx="6541770" cy="3238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6455F-1FC6-4EF6-B379-275C2542092B}">
      <dsp:nvSpPr>
        <dsp:cNvPr id="0" name=""/>
        <dsp:cNvSpPr/>
      </dsp:nvSpPr>
      <dsp:spPr>
        <a:xfrm>
          <a:off x="3851" y="971549"/>
          <a:ext cx="1852649" cy="1295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Acknowledge &amp; foster grassroots efforts</a:t>
          </a:r>
          <a:endParaRPr lang="en-US" sz="1200" kern="1200" dirty="0"/>
        </a:p>
      </dsp:txBody>
      <dsp:txXfrm>
        <a:off x="67087" y="1034785"/>
        <a:ext cx="1726177" cy="1168928"/>
      </dsp:txXfrm>
    </dsp:sp>
    <dsp:sp modelId="{899ABBB7-2F07-4A79-A49B-588732368A73}">
      <dsp:nvSpPr>
        <dsp:cNvPr id="0" name=""/>
        <dsp:cNvSpPr/>
      </dsp:nvSpPr>
      <dsp:spPr>
        <a:xfrm>
          <a:off x="1949134" y="971549"/>
          <a:ext cx="1852649" cy="1295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Foster connections</a:t>
          </a:r>
          <a:endParaRPr lang="en-US" sz="1200" kern="1200" dirty="0"/>
        </a:p>
      </dsp:txBody>
      <dsp:txXfrm>
        <a:off x="2012370" y="1034785"/>
        <a:ext cx="1726177" cy="1168928"/>
      </dsp:txXfrm>
    </dsp:sp>
    <dsp:sp modelId="{0B3ECD61-6484-4EDE-9497-DBE4C05BF6FD}">
      <dsp:nvSpPr>
        <dsp:cNvPr id="0" name=""/>
        <dsp:cNvSpPr/>
      </dsp:nvSpPr>
      <dsp:spPr>
        <a:xfrm>
          <a:off x="3894416" y="971549"/>
          <a:ext cx="1852649" cy="1295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Build expectations</a:t>
          </a:r>
          <a:endParaRPr lang="en-US" sz="1200" kern="1200" dirty="0"/>
        </a:p>
      </dsp:txBody>
      <dsp:txXfrm>
        <a:off x="3957652" y="1034785"/>
        <a:ext cx="1726177" cy="1168928"/>
      </dsp:txXfrm>
    </dsp:sp>
    <dsp:sp modelId="{FD5AA183-C175-4808-BE24-F9E62341A00B}">
      <dsp:nvSpPr>
        <dsp:cNvPr id="0" name=""/>
        <dsp:cNvSpPr/>
      </dsp:nvSpPr>
      <dsp:spPr>
        <a:xfrm>
          <a:off x="5839698" y="971549"/>
          <a:ext cx="1852649" cy="1295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Encourage wider faculty/</a:t>
          </a:r>
          <a:r>
            <a:rPr lang="en-US" sz="1200" kern="1200" dirty="0" err="1" smtClean="0"/>
            <a:t>practiotioner</a:t>
          </a:r>
          <a:r>
            <a:rPr lang="en-US" sz="1200" kern="1200" dirty="0" smtClean="0"/>
            <a:t> adoption</a:t>
          </a:r>
          <a:endParaRPr lang="en-US" sz="1200" kern="1200" dirty="0"/>
        </a:p>
      </dsp:txBody>
      <dsp:txXfrm>
        <a:off x="5902934" y="1034785"/>
        <a:ext cx="1726177" cy="1168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7AD16-73F4-469F-9283-5649FF786826}">
      <dsp:nvSpPr>
        <dsp:cNvPr id="0" name=""/>
        <dsp:cNvSpPr/>
      </dsp:nvSpPr>
      <dsp:spPr>
        <a:xfrm rot="5400000">
          <a:off x="328281" y="763025"/>
          <a:ext cx="980073" cy="16308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1EBDB-5203-4B0F-8568-FD5BC688CF19}">
      <dsp:nvSpPr>
        <dsp:cNvPr id="0" name=""/>
        <dsp:cNvSpPr/>
      </dsp:nvSpPr>
      <dsp:spPr>
        <a:xfrm>
          <a:off x="164683" y="1250289"/>
          <a:ext cx="1472313" cy="129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Prepare, support and empower faculty/practitioners</a:t>
          </a:r>
          <a:endParaRPr lang="en-US" sz="1100" kern="1200" dirty="0"/>
        </a:p>
      </dsp:txBody>
      <dsp:txXfrm>
        <a:off x="164683" y="1250289"/>
        <a:ext cx="1472313" cy="1290569"/>
      </dsp:txXfrm>
    </dsp:sp>
    <dsp:sp modelId="{C2FA16A2-2B91-4909-A276-C2EDD8D795B5}">
      <dsp:nvSpPr>
        <dsp:cNvPr id="0" name=""/>
        <dsp:cNvSpPr/>
      </dsp:nvSpPr>
      <dsp:spPr>
        <a:xfrm>
          <a:off x="1359201" y="642963"/>
          <a:ext cx="277795" cy="277795"/>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EA6FF-FF73-42EF-8F34-3A0FC1674579}">
      <dsp:nvSpPr>
        <dsp:cNvPr id="0" name=""/>
        <dsp:cNvSpPr/>
      </dsp:nvSpPr>
      <dsp:spPr>
        <a:xfrm rot="5400000">
          <a:off x="2130681" y="317020"/>
          <a:ext cx="980073" cy="16308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F9EF0-45DC-4DFE-9DEB-3FC491189E90}">
      <dsp:nvSpPr>
        <dsp:cNvPr id="0" name=""/>
        <dsp:cNvSpPr/>
      </dsp:nvSpPr>
      <dsp:spPr>
        <a:xfrm>
          <a:off x="1967082" y="804284"/>
          <a:ext cx="1472313" cy="129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Prepare, engage, and empower students</a:t>
          </a:r>
          <a:endParaRPr lang="en-US" sz="1100" kern="1200" dirty="0"/>
        </a:p>
      </dsp:txBody>
      <dsp:txXfrm>
        <a:off x="1967082" y="804284"/>
        <a:ext cx="1472313" cy="1290569"/>
      </dsp:txXfrm>
    </dsp:sp>
    <dsp:sp modelId="{952FDD9E-EDD1-47CB-8616-91445246A25E}">
      <dsp:nvSpPr>
        <dsp:cNvPr id="0" name=""/>
        <dsp:cNvSpPr/>
      </dsp:nvSpPr>
      <dsp:spPr>
        <a:xfrm>
          <a:off x="3161601" y="196957"/>
          <a:ext cx="277795" cy="277795"/>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5C1B2-913D-471E-85C1-9B079CD2D70B}">
      <dsp:nvSpPr>
        <dsp:cNvPr id="0" name=""/>
        <dsp:cNvSpPr/>
      </dsp:nvSpPr>
      <dsp:spPr>
        <a:xfrm rot="5400000">
          <a:off x="3933080" y="-128985"/>
          <a:ext cx="980073" cy="16308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6E42D-7542-4ACA-9766-E08B00CBDA29}">
      <dsp:nvSpPr>
        <dsp:cNvPr id="0" name=""/>
        <dsp:cNvSpPr/>
      </dsp:nvSpPr>
      <dsp:spPr>
        <a:xfrm>
          <a:off x="3769482" y="358278"/>
          <a:ext cx="1472313" cy="129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solidFill>
                <a:schemeClr val="tx1"/>
              </a:solidFill>
            </a:rPr>
            <a:t>Stay true to the principles of IPE for the promotion of IPP and PCC</a:t>
          </a:r>
          <a:endParaRPr lang="en-US" sz="1100" kern="1200" dirty="0">
            <a:solidFill>
              <a:schemeClr val="tx1"/>
            </a:solidFill>
          </a:endParaRPr>
        </a:p>
      </dsp:txBody>
      <dsp:txXfrm>
        <a:off x="3769482" y="358278"/>
        <a:ext cx="1472313" cy="12905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atin typeface="Calibri" panose="020F0502020204030204" pitchFamily="34" charset="0"/>
                <a:ea typeface="+mn-ea"/>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D3F1232-0561-994C-8B47-CC5810D82477}" type="datetimeFigureOut">
              <a:rPr lang="en-US"/>
              <a:pPr/>
              <a:t>7/24/16</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atin typeface="Calibri" panose="020F0502020204030204" pitchFamily="34" charset="0"/>
                <a:ea typeface="+mn-ea"/>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36FA42-C07E-D04B-8D00-3166DD12CE6E}" type="slidenum">
              <a:rPr lang="en-US"/>
              <a:pPr/>
              <a:t>‹#›</a:t>
            </a:fld>
            <a:endParaRPr lang="en-US"/>
          </a:p>
        </p:txBody>
      </p:sp>
    </p:spTree>
    <p:extLst>
      <p:ext uri="{BB962C8B-B14F-4D97-AF65-F5344CB8AC3E}">
        <p14:creationId xmlns:p14="http://schemas.microsoft.com/office/powerpoint/2010/main" val="285957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fld id="{924E46CA-42D7-7F49-B7DB-509B63E163D1}" type="datetimeFigureOut">
              <a:rPr lang="en-US"/>
              <a:pPr/>
              <a:t>7/24/16</a:t>
            </a:fld>
            <a:endParaRPr lang="en-US"/>
          </a:p>
        </p:txBody>
      </p:sp>
      <p:sp>
        <p:nvSpPr>
          <p:cNvPr id="4" name="Slide Image Placeholder 3"/>
          <p:cNvSpPr>
            <a:spLocks noGrp="1" noRot="1" noChangeAspect="1"/>
          </p:cNvSpPr>
          <p:nvPr>
            <p:ph type="sldImg" idx="2"/>
          </p:nvPr>
        </p:nvSpPr>
        <p:spPr>
          <a:xfrm>
            <a:off x="1117600" y="696913"/>
            <a:ext cx="4648200" cy="3487737"/>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BD4C64C3-38F7-F44D-91CA-42F59F8E2563}" type="slidenum">
              <a:rPr lang="en-US"/>
              <a:pPr/>
              <a:t>‹#›</a:t>
            </a:fld>
            <a:endParaRPr lang="en-US"/>
          </a:p>
        </p:txBody>
      </p:sp>
    </p:spTree>
    <p:extLst>
      <p:ext uri="{BB962C8B-B14F-4D97-AF65-F5344CB8AC3E}">
        <p14:creationId xmlns:p14="http://schemas.microsoft.com/office/powerpoint/2010/main" val="3933295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3EF3F0FE-A57A-F444-B5D4-AD29FE88D5AC}" type="slidenum">
              <a:rPr lang="en-US"/>
              <a:pPr/>
              <a:t>1</a:t>
            </a:fld>
            <a:endParaRPr lang="en-US"/>
          </a:p>
        </p:txBody>
      </p:sp>
    </p:spTree>
    <p:extLst>
      <p:ext uri="{BB962C8B-B14F-4D97-AF65-F5344CB8AC3E}">
        <p14:creationId xmlns:p14="http://schemas.microsoft.com/office/powerpoint/2010/main" val="280264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7B8117B-0B5A-AE4A-97B9-F3C671FC9C96}" type="slidenum">
              <a:rPr lang="en-US"/>
              <a:pPr/>
              <a:t>10</a:t>
            </a:fld>
            <a:endParaRPr lang="en-US"/>
          </a:p>
        </p:txBody>
      </p:sp>
    </p:spTree>
    <p:extLst>
      <p:ext uri="{BB962C8B-B14F-4D97-AF65-F5344CB8AC3E}">
        <p14:creationId xmlns:p14="http://schemas.microsoft.com/office/powerpoint/2010/main" val="8003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29054E5-8F6F-AB4C-B7CB-1B4A1F5C4B0F}" type="slidenum">
              <a:rPr lang="en-US"/>
              <a:pPr/>
              <a:t>11</a:t>
            </a:fld>
            <a:endParaRPr lang="en-US"/>
          </a:p>
        </p:txBody>
      </p:sp>
    </p:spTree>
    <p:extLst>
      <p:ext uri="{BB962C8B-B14F-4D97-AF65-F5344CB8AC3E}">
        <p14:creationId xmlns:p14="http://schemas.microsoft.com/office/powerpoint/2010/main" val="81665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15B24CF-F6BD-3E45-9F0F-749A2C2974BB}" type="slidenum">
              <a:rPr lang="en-US"/>
              <a:pPr/>
              <a:t>12</a:t>
            </a:fld>
            <a:endParaRPr lang="en-US"/>
          </a:p>
        </p:txBody>
      </p:sp>
    </p:spTree>
    <p:extLst>
      <p:ext uri="{BB962C8B-B14F-4D97-AF65-F5344CB8AC3E}">
        <p14:creationId xmlns:p14="http://schemas.microsoft.com/office/powerpoint/2010/main" val="100866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122D8AD5-B2FF-0E43-BBA1-CE6C7958A7DF}" type="slidenum">
              <a:rPr lang="en-US"/>
              <a:pPr/>
              <a:t>13</a:t>
            </a:fld>
            <a:endParaRPr lang="en-US"/>
          </a:p>
        </p:txBody>
      </p:sp>
    </p:spTree>
    <p:extLst>
      <p:ext uri="{BB962C8B-B14F-4D97-AF65-F5344CB8AC3E}">
        <p14:creationId xmlns:p14="http://schemas.microsoft.com/office/powerpoint/2010/main" val="39968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64C08D1-1E7D-334A-8B49-BD9000485A0A}" type="slidenum">
              <a:rPr lang="en-US">
                <a:latin typeface="Arial" charset="0"/>
              </a:rPr>
              <a:pPr/>
              <a:t>14</a:t>
            </a:fld>
            <a:endParaRPr lang="en-US">
              <a:latin typeface="Arial" charset="0"/>
            </a:endParaRPr>
          </a:p>
        </p:txBody>
      </p:sp>
    </p:spTree>
    <p:extLst>
      <p:ext uri="{BB962C8B-B14F-4D97-AF65-F5344CB8AC3E}">
        <p14:creationId xmlns:p14="http://schemas.microsoft.com/office/powerpoint/2010/main" val="20731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09571372-A651-B748-950C-371E04ECBC19}" type="slidenum">
              <a:rPr lang="en-US"/>
              <a:pPr/>
              <a:t>15</a:t>
            </a:fld>
            <a:endParaRPr lang="en-US"/>
          </a:p>
        </p:txBody>
      </p:sp>
    </p:spTree>
    <p:extLst>
      <p:ext uri="{BB962C8B-B14F-4D97-AF65-F5344CB8AC3E}">
        <p14:creationId xmlns:p14="http://schemas.microsoft.com/office/powerpoint/2010/main" val="94770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CEAA244-652F-DB4D-8160-29ED605B7814}" type="slidenum">
              <a:rPr lang="en-US"/>
              <a:pPr/>
              <a:t>16</a:t>
            </a:fld>
            <a:endParaRPr lang="en-US"/>
          </a:p>
        </p:txBody>
      </p:sp>
    </p:spTree>
    <p:extLst>
      <p:ext uri="{BB962C8B-B14F-4D97-AF65-F5344CB8AC3E}">
        <p14:creationId xmlns:p14="http://schemas.microsoft.com/office/powerpoint/2010/main" val="15044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8342D6B-11B8-704D-822D-410A46D4E43D}" type="slidenum">
              <a:rPr lang="en-US"/>
              <a:pPr/>
              <a:t>17</a:t>
            </a:fld>
            <a:endParaRPr lang="en-US"/>
          </a:p>
        </p:txBody>
      </p:sp>
    </p:spTree>
    <p:extLst>
      <p:ext uri="{BB962C8B-B14F-4D97-AF65-F5344CB8AC3E}">
        <p14:creationId xmlns:p14="http://schemas.microsoft.com/office/powerpoint/2010/main" val="97798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F86DD6D8-7D67-894F-B90D-9E3A937F59D6}" type="slidenum">
              <a:rPr lang="en-US"/>
              <a:pPr/>
              <a:t>18</a:t>
            </a:fld>
            <a:endParaRPr lang="en-US"/>
          </a:p>
        </p:txBody>
      </p:sp>
    </p:spTree>
    <p:extLst>
      <p:ext uri="{BB962C8B-B14F-4D97-AF65-F5344CB8AC3E}">
        <p14:creationId xmlns:p14="http://schemas.microsoft.com/office/powerpoint/2010/main" val="22370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5E5A568-775A-1243-A912-8B48F257C21D}" type="slidenum">
              <a:rPr lang="en-US"/>
              <a:pPr/>
              <a:t>19</a:t>
            </a:fld>
            <a:endParaRPr lang="en-US"/>
          </a:p>
        </p:txBody>
      </p:sp>
    </p:spTree>
    <p:extLst>
      <p:ext uri="{BB962C8B-B14F-4D97-AF65-F5344CB8AC3E}">
        <p14:creationId xmlns:p14="http://schemas.microsoft.com/office/powerpoint/2010/main" val="178195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Framework for Action on Interprofessional Education and Collaborative Practice (World Health Organization)</a:t>
            </a:r>
          </a:p>
          <a:p>
            <a:pPr eaLnBrk="1" hangingPunct="1">
              <a:spcBef>
                <a:spcPct val="0"/>
              </a:spcBef>
            </a:pPr>
            <a:endParaRPr lang="en-US">
              <a:latin typeface="Calibri" charset="0"/>
            </a:endParaRPr>
          </a:p>
          <a:p>
            <a:pPr eaLnBrk="1" hangingPunct="1">
              <a:spcBef>
                <a:spcPct val="0"/>
              </a:spcBef>
            </a:pPr>
            <a:r>
              <a:rPr lang="en-US">
                <a:latin typeface="Calibri" charset="0"/>
              </a:rPr>
              <a:t>Insights Magazine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AF28FA0A-7119-BD4C-8372-3AB0E36290D4}" type="slidenum">
              <a:rPr lang="en-US"/>
              <a:pPr/>
              <a:t>2</a:t>
            </a:fld>
            <a:endParaRPr lang="en-US"/>
          </a:p>
        </p:txBody>
      </p:sp>
    </p:spTree>
    <p:extLst>
      <p:ext uri="{BB962C8B-B14F-4D97-AF65-F5344CB8AC3E}">
        <p14:creationId xmlns:p14="http://schemas.microsoft.com/office/powerpoint/2010/main" val="97877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E614DFDE-7D41-E94B-B924-FF3C41862D15}" type="slidenum">
              <a:rPr lang="en-US"/>
              <a:pPr/>
              <a:t>20</a:t>
            </a:fld>
            <a:endParaRPr lang="en-US"/>
          </a:p>
        </p:txBody>
      </p:sp>
    </p:spTree>
    <p:extLst>
      <p:ext uri="{BB962C8B-B14F-4D97-AF65-F5344CB8AC3E}">
        <p14:creationId xmlns:p14="http://schemas.microsoft.com/office/powerpoint/2010/main" val="54839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11B1566-997D-2E44-A44A-4853B7BE3678}" type="slidenum">
              <a:rPr lang="en-US"/>
              <a:pPr/>
              <a:t>21</a:t>
            </a:fld>
            <a:endParaRPr lang="en-US"/>
          </a:p>
        </p:txBody>
      </p:sp>
    </p:spTree>
    <p:extLst>
      <p:ext uri="{BB962C8B-B14F-4D97-AF65-F5344CB8AC3E}">
        <p14:creationId xmlns:p14="http://schemas.microsoft.com/office/powerpoint/2010/main" val="196559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725D9F5-7103-214D-8B4C-132C7CCBC5DE}" type="slidenum">
              <a:rPr lang="en-US"/>
              <a:pPr/>
              <a:t>22</a:t>
            </a:fld>
            <a:endParaRPr lang="en-US"/>
          </a:p>
        </p:txBody>
      </p:sp>
    </p:spTree>
    <p:extLst>
      <p:ext uri="{BB962C8B-B14F-4D97-AF65-F5344CB8AC3E}">
        <p14:creationId xmlns:p14="http://schemas.microsoft.com/office/powerpoint/2010/main" val="100496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FC7556FA-CBD4-7A42-9559-656A7D69BC1C}" type="slidenum">
              <a:rPr lang="en-US"/>
              <a:pPr/>
              <a:t>23</a:t>
            </a:fld>
            <a:endParaRPr lang="en-US"/>
          </a:p>
        </p:txBody>
      </p:sp>
    </p:spTree>
    <p:extLst>
      <p:ext uri="{BB962C8B-B14F-4D97-AF65-F5344CB8AC3E}">
        <p14:creationId xmlns:p14="http://schemas.microsoft.com/office/powerpoint/2010/main" val="44655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C79E2EE-1319-B94F-A822-9BB0E038C58D}" type="slidenum">
              <a:rPr lang="en-US"/>
              <a:pPr/>
              <a:t>24</a:t>
            </a:fld>
            <a:endParaRPr lang="en-US"/>
          </a:p>
        </p:txBody>
      </p:sp>
    </p:spTree>
    <p:extLst>
      <p:ext uri="{BB962C8B-B14F-4D97-AF65-F5344CB8AC3E}">
        <p14:creationId xmlns:p14="http://schemas.microsoft.com/office/powerpoint/2010/main" val="2021670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A3A6403-63F5-0C4E-82CB-41C926F09FA0}" type="slidenum">
              <a:rPr lang="en-US"/>
              <a:pPr/>
              <a:t>25</a:t>
            </a:fld>
            <a:endParaRPr lang="en-US"/>
          </a:p>
        </p:txBody>
      </p:sp>
    </p:spTree>
    <p:extLst>
      <p:ext uri="{BB962C8B-B14F-4D97-AF65-F5344CB8AC3E}">
        <p14:creationId xmlns:p14="http://schemas.microsoft.com/office/powerpoint/2010/main" val="73411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F90D0234-3387-D744-BF9D-89EF23ED9E86}" type="slidenum">
              <a:rPr lang="en-US"/>
              <a:pPr/>
              <a:t>26</a:t>
            </a:fld>
            <a:endParaRPr lang="en-US"/>
          </a:p>
        </p:txBody>
      </p:sp>
    </p:spTree>
    <p:extLst>
      <p:ext uri="{BB962C8B-B14F-4D97-AF65-F5344CB8AC3E}">
        <p14:creationId xmlns:p14="http://schemas.microsoft.com/office/powerpoint/2010/main" val="100163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AD1FF80-F7E9-B84C-AB68-3B069A004649}" type="slidenum">
              <a:rPr lang="en-US"/>
              <a:pPr/>
              <a:t>27</a:t>
            </a:fld>
            <a:endParaRPr lang="en-US"/>
          </a:p>
        </p:txBody>
      </p:sp>
    </p:spTree>
    <p:extLst>
      <p:ext uri="{BB962C8B-B14F-4D97-AF65-F5344CB8AC3E}">
        <p14:creationId xmlns:p14="http://schemas.microsoft.com/office/powerpoint/2010/main" val="54166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 this article, Lauren Tandy wrote about her IPE experience. She discovered that she was learning just as much about helping patients from other professions as she was from her own SLP supervisors. A focus in her program was IPE and she was extremely thankful for that because she felt she came out with a better understanding of what team-based healthcare and IPP she and others can provide.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93817324-B76D-6142-954A-97359A85C162}" type="slidenum">
              <a:rPr lang="en-US"/>
              <a:pPr/>
              <a:t>28</a:t>
            </a:fld>
            <a:endParaRPr lang="en-US"/>
          </a:p>
        </p:txBody>
      </p:sp>
    </p:spTree>
    <p:extLst>
      <p:ext uri="{BB962C8B-B14F-4D97-AF65-F5344CB8AC3E}">
        <p14:creationId xmlns:p14="http://schemas.microsoft.com/office/powerpoint/2010/main" val="199634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E3F36339-F056-6444-A883-64C6114F29A4}" type="slidenum">
              <a:rPr lang="en-US"/>
              <a:pPr/>
              <a:t>29</a:t>
            </a:fld>
            <a:endParaRPr lang="en-US"/>
          </a:p>
        </p:txBody>
      </p:sp>
    </p:spTree>
    <p:extLst>
      <p:ext uri="{BB962C8B-B14F-4D97-AF65-F5344CB8AC3E}">
        <p14:creationId xmlns:p14="http://schemas.microsoft.com/office/powerpoint/2010/main" val="30164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D617E24-5332-E94F-B01E-478D65F4A3E4}" type="slidenum">
              <a:rPr lang="en-US"/>
              <a:pPr/>
              <a:t>3</a:t>
            </a:fld>
            <a:endParaRPr lang="en-US"/>
          </a:p>
        </p:txBody>
      </p:sp>
    </p:spTree>
    <p:extLst>
      <p:ext uri="{BB962C8B-B14F-4D97-AF65-F5344CB8AC3E}">
        <p14:creationId xmlns:p14="http://schemas.microsoft.com/office/powerpoint/2010/main" val="49112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BB7784F-A5B8-CF46-AED8-CF14FBBD601B}" type="slidenum">
              <a:rPr lang="en-US"/>
              <a:pPr/>
              <a:t>30</a:t>
            </a:fld>
            <a:endParaRPr lang="en-US"/>
          </a:p>
        </p:txBody>
      </p:sp>
    </p:spTree>
    <p:extLst>
      <p:ext uri="{BB962C8B-B14F-4D97-AF65-F5344CB8AC3E}">
        <p14:creationId xmlns:p14="http://schemas.microsoft.com/office/powerpoint/2010/main" val="1696595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EFC8B1AC-1234-2943-824C-97B14EA09C6D}" type="slidenum">
              <a:rPr lang="en-US"/>
              <a:pPr/>
              <a:t>31</a:t>
            </a:fld>
            <a:endParaRPr lang="en-US"/>
          </a:p>
        </p:txBody>
      </p:sp>
    </p:spTree>
    <p:extLst>
      <p:ext uri="{BB962C8B-B14F-4D97-AF65-F5344CB8AC3E}">
        <p14:creationId xmlns:p14="http://schemas.microsoft.com/office/powerpoint/2010/main" val="395191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136C1758-2308-6240-8062-8DEFD12749D1}" type="slidenum">
              <a:rPr lang="en-US"/>
              <a:pPr/>
              <a:t>32</a:t>
            </a:fld>
            <a:endParaRPr lang="en-US"/>
          </a:p>
        </p:txBody>
      </p:sp>
    </p:spTree>
    <p:extLst>
      <p:ext uri="{BB962C8B-B14F-4D97-AF65-F5344CB8AC3E}">
        <p14:creationId xmlns:p14="http://schemas.microsoft.com/office/powerpoint/2010/main" val="195687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398A47B-0484-3040-9CB5-4D60A5D0DE66}" type="slidenum">
              <a:rPr lang="en-US"/>
              <a:pPr/>
              <a:t>33</a:t>
            </a:fld>
            <a:endParaRPr lang="en-US"/>
          </a:p>
        </p:txBody>
      </p:sp>
    </p:spTree>
    <p:extLst>
      <p:ext uri="{BB962C8B-B14F-4D97-AF65-F5344CB8AC3E}">
        <p14:creationId xmlns:p14="http://schemas.microsoft.com/office/powerpoint/2010/main" val="51911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D7105DD-38E7-294F-B3E6-EB17BA1D6BA3}" type="slidenum">
              <a:rPr lang="en-US"/>
              <a:pPr/>
              <a:t>34</a:t>
            </a:fld>
            <a:endParaRPr lang="en-US"/>
          </a:p>
        </p:txBody>
      </p:sp>
    </p:spTree>
    <p:extLst>
      <p:ext uri="{BB962C8B-B14F-4D97-AF65-F5344CB8AC3E}">
        <p14:creationId xmlns:p14="http://schemas.microsoft.com/office/powerpoint/2010/main" val="1666339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EF3F517-B5D0-B84A-9B5B-F654AC8942AC}" type="slidenum">
              <a:rPr lang="en-US"/>
              <a:pPr/>
              <a:t>35</a:t>
            </a:fld>
            <a:endParaRPr lang="en-US"/>
          </a:p>
        </p:txBody>
      </p:sp>
    </p:spTree>
    <p:extLst>
      <p:ext uri="{BB962C8B-B14F-4D97-AF65-F5344CB8AC3E}">
        <p14:creationId xmlns:p14="http://schemas.microsoft.com/office/powerpoint/2010/main" val="838525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6EBCD8F-CC94-7E41-8179-BF886E818CD7}" type="slidenum">
              <a:rPr lang="en-US"/>
              <a:pPr/>
              <a:t>36</a:t>
            </a:fld>
            <a:endParaRPr lang="en-US"/>
          </a:p>
        </p:txBody>
      </p:sp>
    </p:spTree>
    <p:extLst>
      <p:ext uri="{BB962C8B-B14F-4D97-AF65-F5344CB8AC3E}">
        <p14:creationId xmlns:p14="http://schemas.microsoft.com/office/powerpoint/2010/main" val="1318252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3193190-10F7-A94C-94DC-3062655EC9B0}" type="slidenum">
              <a:rPr lang="en-US"/>
              <a:pPr/>
              <a:t>37</a:t>
            </a:fld>
            <a:endParaRPr lang="en-US"/>
          </a:p>
        </p:txBody>
      </p:sp>
    </p:spTree>
    <p:extLst>
      <p:ext uri="{BB962C8B-B14F-4D97-AF65-F5344CB8AC3E}">
        <p14:creationId xmlns:p14="http://schemas.microsoft.com/office/powerpoint/2010/main" val="282023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1313D21B-CDB3-544E-9331-09BAF178D88A}" type="slidenum">
              <a:rPr lang="en-US"/>
              <a:pPr/>
              <a:t>38</a:t>
            </a:fld>
            <a:endParaRPr lang="en-US"/>
          </a:p>
        </p:txBody>
      </p:sp>
    </p:spTree>
    <p:extLst>
      <p:ext uri="{BB962C8B-B14F-4D97-AF65-F5344CB8AC3E}">
        <p14:creationId xmlns:p14="http://schemas.microsoft.com/office/powerpoint/2010/main" val="47146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ED73B907-E899-374F-9B89-B0BA1EC5D325}" type="slidenum">
              <a:rPr lang="en-US"/>
              <a:pPr/>
              <a:t>39</a:t>
            </a:fld>
            <a:endParaRPr lang="en-US"/>
          </a:p>
        </p:txBody>
      </p:sp>
    </p:spTree>
    <p:extLst>
      <p:ext uri="{BB962C8B-B14F-4D97-AF65-F5344CB8AC3E}">
        <p14:creationId xmlns:p14="http://schemas.microsoft.com/office/powerpoint/2010/main" val="95743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79E20A8-69A1-2843-A655-B1E7D436A4BB}" type="slidenum">
              <a:rPr lang="en-US"/>
              <a:pPr/>
              <a:t>4</a:t>
            </a:fld>
            <a:endParaRPr lang="en-US"/>
          </a:p>
        </p:txBody>
      </p:sp>
    </p:spTree>
    <p:extLst>
      <p:ext uri="{BB962C8B-B14F-4D97-AF65-F5344CB8AC3E}">
        <p14:creationId xmlns:p14="http://schemas.microsoft.com/office/powerpoint/2010/main" val="1558858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F2BB236-50A1-4943-9F81-058CE50BD706}" type="slidenum">
              <a:rPr lang="en-US"/>
              <a:pPr/>
              <a:t>40</a:t>
            </a:fld>
            <a:endParaRPr lang="en-US"/>
          </a:p>
        </p:txBody>
      </p:sp>
    </p:spTree>
    <p:extLst>
      <p:ext uri="{BB962C8B-B14F-4D97-AF65-F5344CB8AC3E}">
        <p14:creationId xmlns:p14="http://schemas.microsoft.com/office/powerpoint/2010/main" val="593936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4857E787-2D7F-FC4B-B9C6-F2F0B1D77C53}" type="slidenum">
              <a:rPr lang="en-US"/>
              <a:pPr/>
              <a:t>41</a:t>
            </a:fld>
            <a:endParaRPr lang="en-US"/>
          </a:p>
        </p:txBody>
      </p:sp>
    </p:spTree>
    <p:extLst>
      <p:ext uri="{BB962C8B-B14F-4D97-AF65-F5344CB8AC3E}">
        <p14:creationId xmlns:p14="http://schemas.microsoft.com/office/powerpoint/2010/main" val="78631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Insights Magazine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0FA6210B-1A9F-E84D-A158-5A1CE5825DF3}" type="slidenum">
              <a:rPr lang="en-US"/>
              <a:pPr/>
              <a:t>5</a:t>
            </a:fld>
            <a:endParaRPr lang="en-US"/>
          </a:p>
        </p:txBody>
      </p:sp>
    </p:spTree>
    <p:extLst>
      <p:ext uri="{BB962C8B-B14F-4D97-AF65-F5344CB8AC3E}">
        <p14:creationId xmlns:p14="http://schemas.microsoft.com/office/powerpoint/2010/main" val="43003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E5C3B46-191F-C245-9D4F-442E88ABC500}" type="slidenum">
              <a:rPr lang="en-US"/>
              <a:pPr/>
              <a:t>6</a:t>
            </a:fld>
            <a:endParaRPr lang="en-US"/>
          </a:p>
        </p:txBody>
      </p:sp>
    </p:spTree>
    <p:extLst>
      <p:ext uri="{BB962C8B-B14F-4D97-AF65-F5344CB8AC3E}">
        <p14:creationId xmlns:p14="http://schemas.microsoft.com/office/powerpoint/2010/main" val="123703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CE35ACEC-56CF-E64C-9866-AAAA8498B701}" type="slidenum">
              <a:rPr lang="en-US"/>
              <a:pPr/>
              <a:t>7</a:t>
            </a:fld>
            <a:endParaRPr lang="en-US"/>
          </a:p>
        </p:txBody>
      </p:sp>
    </p:spTree>
    <p:extLst>
      <p:ext uri="{BB962C8B-B14F-4D97-AF65-F5344CB8AC3E}">
        <p14:creationId xmlns:p14="http://schemas.microsoft.com/office/powerpoint/2010/main" val="100847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article pictured discusses specific innovations occurring within patient-centered care like: patient-centered decision-making, payment reform and patient-centered medical home. It discusses how goals of many different medical organizations are the same and how those goals are leading to the administration of better “all-around” care for patients.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50888" indent="-287338">
              <a:defRPr>
                <a:solidFill>
                  <a:schemeClr val="tx1"/>
                </a:solidFill>
                <a:latin typeface="Calibri" charset="0"/>
                <a:ea typeface="Arial" charset="0"/>
                <a:cs typeface="Arial" charset="0"/>
              </a:defRPr>
            </a:lvl2pPr>
            <a:lvl3pPr marL="1154113" indent="-230188">
              <a:defRPr>
                <a:solidFill>
                  <a:schemeClr val="tx1"/>
                </a:solidFill>
                <a:latin typeface="Calibri" charset="0"/>
                <a:ea typeface="Arial" charset="0"/>
                <a:cs typeface="Arial" charset="0"/>
              </a:defRPr>
            </a:lvl3pPr>
            <a:lvl4pPr marL="1617663" indent="-230188">
              <a:defRPr>
                <a:solidFill>
                  <a:schemeClr val="tx1"/>
                </a:solidFill>
                <a:latin typeface="Calibri" charset="0"/>
                <a:ea typeface="Arial" charset="0"/>
                <a:cs typeface="Arial" charset="0"/>
              </a:defRPr>
            </a:lvl4pPr>
            <a:lvl5pPr marL="2079625" indent="-230188">
              <a:defRPr>
                <a:solidFill>
                  <a:schemeClr val="tx1"/>
                </a:solidFill>
                <a:latin typeface="Calibri" charset="0"/>
                <a:ea typeface="Arial" charset="0"/>
                <a:cs typeface="Arial" charset="0"/>
              </a:defRPr>
            </a:lvl5pPr>
            <a:lvl6pPr marL="2536825" indent="-230188" eaLnBrk="0" fontAlgn="base" hangingPunct="0">
              <a:spcBef>
                <a:spcPct val="0"/>
              </a:spcBef>
              <a:spcAft>
                <a:spcPct val="0"/>
              </a:spcAft>
              <a:defRPr>
                <a:solidFill>
                  <a:schemeClr val="tx1"/>
                </a:solidFill>
                <a:latin typeface="Calibri" charset="0"/>
                <a:ea typeface="Arial" charset="0"/>
                <a:cs typeface="Arial" charset="0"/>
              </a:defRPr>
            </a:lvl6pPr>
            <a:lvl7pPr marL="2994025" indent="-230188" eaLnBrk="0" fontAlgn="base" hangingPunct="0">
              <a:spcBef>
                <a:spcPct val="0"/>
              </a:spcBef>
              <a:spcAft>
                <a:spcPct val="0"/>
              </a:spcAft>
              <a:defRPr>
                <a:solidFill>
                  <a:schemeClr val="tx1"/>
                </a:solidFill>
                <a:latin typeface="Calibri" charset="0"/>
                <a:ea typeface="Arial" charset="0"/>
                <a:cs typeface="Arial" charset="0"/>
              </a:defRPr>
            </a:lvl7pPr>
            <a:lvl8pPr marL="3451225" indent="-230188" eaLnBrk="0" fontAlgn="base" hangingPunct="0">
              <a:spcBef>
                <a:spcPct val="0"/>
              </a:spcBef>
              <a:spcAft>
                <a:spcPct val="0"/>
              </a:spcAft>
              <a:defRPr>
                <a:solidFill>
                  <a:schemeClr val="tx1"/>
                </a:solidFill>
                <a:latin typeface="Calibri" charset="0"/>
                <a:ea typeface="Arial" charset="0"/>
                <a:cs typeface="Arial" charset="0"/>
              </a:defRPr>
            </a:lvl8pPr>
            <a:lvl9pPr marL="3908425" indent="-230188" eaLnBrk="0" fontAlgn="base" hangingPunct="0">
              <a:spcBef>
                <a:spcPct val="0"/>
              </a:spcBef>
              <a:spcAft>
                <a:spcPct val="0"/>
              </a:spcAft>
              <a:defRPr>
                <a:solidFill>
                  <a:schemeClr val="tx1"/>
                </a:solidFill>
                <a:latin typeface="Calibri" charset="0"/>
                <a:ea typeface="Arial" charset="0"/>
                <a:cs typeface="Arial" charset="0"/>
              </a:defRPr>
            </a:lvl9pPr>
          </a:lstStyle>
          <a:p>
            <a:fld id="{071D8851-0254-A049-AE2F-3B1E589C28BB}" type="slidenum">
              <a:rPr lang="en-US"/>
              <a:pPr/>
              <a:t>8</a:t>
            </a:fld>
            <a:endParaRPr lang="en-US"/>
          </a:p>
        </p:txBody>
      </p:sp>
    </p:spTree>
    <p:extLst>
      <p:ext uri="{BB962C8B-B14F-4D97-AF65-F5344CB8AC3E}">
        <p14:creationId xmlns:p14="http://schemas.microsoft.com/office/powerpoint/2010/main" val="154448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421BC67A-C540-CE40-A598-16267018AED6}" type="slidenum">
              <a:rPr lang="en-US"/>
              <a:pPr/>
              <a:t>9</a:t>
            </a:fld>
            <a:endParaRPr lang="en-US"/>
          </a:p>
        </p:txBody>
      </p:sp>
    </p:spTree>
    <p:extLst>
      <p:ext uri="{BB962C8B-B14F-4D97-AF65-F5344CB8AC3E}">
        <p14:creationId xmlns:p14="http://schemas.microsoft.com/office/powerpoint/2010/main" val="27867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CA0FB8C-B2D3-D944-91BD-0E70E175306E}"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986FA7-9C63-0D4D-A043-3887B11C389A}" type="slidenum">
              <a:rPr lang="en-US"/>
              <a:pPr/>
              <a:t>‹#›</a:t>
            </a:fld>
            <a:endParaRPr lang="en-US"/>
          </a:p>
        </p:txBody>
      </p:sp>
    </p:spTree>
    <p:extLst>
      <p:ext uri="{BB962C8B-B14F-4D97-AF65-F5344CB8AC3E}">
        <p14:creationId xmlns:p14="http://schemas.microsoft.com/office/powerpoint/2010/main" val="327170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389009-968C-8E49-AA7A-D673890FABC4}" type="datetime1">
              <a:rPr lang="en-US"/>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40DF21-F588-9247-81BA-9D28217B05A9}" type="slidenum">
              <a:rPr lang="en-US"/>
              <a:pPr/>
              <a:t>‹#›</a:t>
            </a:fld>
            <a:endParaRPr lang="en-US"/>
          </a:p>
        </p:txBody>
      </p:sp>
    </p:spTree>
    <p:extLst>
      <p:ext uri="{BB962C8B-B14F-4D97-AF65-F5344CB8AC3E}">
        <p14:creationId xmlns:p14="http://schemas.microsoft.com/office/powerpoint/2010/main" val="216387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1BE303-D313-2448-BF6A-41E5F387213B}"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A1F68B-6D53-D043-B07B-91D84F37D6B7}" type="slidenum">
              <a:rPr lang="en-US"/>
              <a:pPr/>
              <a:t>‹#›</a:t>
            </a:fld>
            <a:endParaRPr lang="en-US"/>
          </a:p>
        </p:txBody>
      </p:sp>
    </p:spTree>
    <p:extLst>
      <p:ext uri="{BB962C8B-B14F-4D97-AF65-F5344CB8AC3E}">
        <p14:creationId xmlns:p14="http://schemas.microsoft.com/office/powerpoint/2010/main" val="351452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a:r>
              <a:rPr lang="ja-JP" altLang="en-US" sz="12200">
                <a:solidFill>
                  <a:srgbClr val="8AD0D6"/>
                </a:solidFill>
                <a:latin typeface="Arial" charset="0"/>
              </a:rPr>
              <a:t>“</a:t>
            </a:r>
            <a:endParaRPr lang="en-US" sz="12200">
              <a:solidFill>
                <a:srgbClr val="8AD0D6"/>
              </a:solidFill>
              <a:latin typeface="Arial" charset="0"/>
            </a:endParaRPr>
          </a:p>
        </p:txBody>
      </p:sp>
      <p:sp>
        <p:nvSpPr>
          <p:cNvPr id="6" name="TextBox 5"/>
          <p:cNvSpPr txBox="1"/>
          <p:nvPr/>
        </p:nvSpPr>
        <p:spPr>
          <a:xfrm>
            <a:off x="6999288" y="2613025"/>
            <a:ext cx="601662" cy="1970088"/>
          </a:xfrm>
          <a:prstGeom prst="rect">
            <a:avLst/>
          </a:prstGeom>
          <a:noFill/>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a:r>
              <a:rPr lang="ja-JP" altLang="en-US" sz="12200">
                <a:solidFill>
                  <a:srgbClr val="8AD0D6"/>
                </a:solidFill>
                <a:latin typeface="Arial" charset="0"/>
              </a:rPr>
              <a:t>”</a:t>
            </a:r>
            <a:endParaRPr lang="en-US" sz="12200">
              <a:solidFill>
                <a:srgbClr val="8AD0D6"/>
              </a:solidFill>
              <a:latin typeface="Arial" charset="0"/>
            </a:endParaRP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3D7CB26E-B236-3040-BB1A-56DA1D9A3115}" type="datetime1">
              <a:rPr lang="en-US"/>
              <a:pPr/>
              <a:t>7/24/16</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38A8341D-99AE-E34E-8942-4575EE9E0236}" type="slidenum">
              <a:rPr lang="en-US"/>
              <a:pPr/>
              <a:t>‹#›</a:t>
            </a:fld>
            <a:endParaRPr lang="en-US"/>
          </a:p>
        </p:txBody>
      </p:sp>
    </p:spTree>
    <p:extLst>
      <p:ext uri="{BB962C8B-B14F-4D97-AF65-F5344CB8AC3E}">
        <p14:creationId xmlns:p14="http://schemas.microsoft.com/office/powerpoint/2010/main" val="62389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72BAFBA-5D73-6141-BEAF-2DC0F77F92DC}"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2BE8D2-A9BC-B14A-9787-A4DDAB0CD996}" type="slidenum">
              <a:rPr lang="en-US"/>
              <a:pPr/>
              <a:t>‹#›</a:t>
            </a:fld>
            <a:endParaRPr lang="en-US"/>
          </a:p>
        </p:txBody>
      </p:sp>
    </p:spTree>
    <p:extLst>
      <p:ext uri="{BB962C8B-B14F-4D97-AF65-F5344CB8AC3E}">
        <p14:creationId xmlns:p14="http://schemas.microsoft.com/office/powerpoint/2010/main" val="191588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61D43F6C-4A00-CE4A-8CA1-799C7AE85F20}" type="datetime1">
              <a:rPr lang="en-US"/>
              <a:pPr/>
              <a:t>7/24/16</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F4266BFD-E789-4441-9C14-CB063E3B30C2}" type="slidenum">
              <a:rPr lang="en-US"/>
              <a:pPr/>
              <a:t>‹#›</a:t>
            </a:fld>
            <a:endParaRPr lang="en-US"/>
          </a:p>
        </p:txBody>
      </p:sp>
    </p:spTree>
    <p:extLst>
      <p:ext uri="{BB962C8B-B14F-4D97-AF65-F5344CB8AC3E}">
        <p14:creationId xmlns:p14="http://schemas.microsoft.com/office/powerpoint/2010/main" val="264995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BC1394FE-47EC-0849-86A6-162848DE377F}" type="datetime1">
              <a:rPr lang="en-US"/>
              <a:pPr/>
              <a:t>7/24/16</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8C3E230E-B326-544D-8172-385FCA94E434}" type="slidenum">
              <a:rPr lang="en-US"/>
              <a:pPr/>
              <a:t>‹#›</a:t>
            </a:fld>
            <a:endParaRPr lang="en-US"/>
          </a:p>
        </p:txBody>
      </p:sp>
    </p:spTree>
    <p:extLst>
      <p:ext uri="{BB962C8B-B14F-4D97-AF65-F5344CB8AC3E}">
        <p14:creationId xmlns:p14="http://schemas.microsoft.com/office/powerpoint/2010/main" val="271434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C3D10CA-E8A7-CD4D-AD41-B01AB304132C}"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CC168A-BDF7-7948-929F-CB1601651402}" type="slidenum">
              <a:rPr lang="en-US"/>
              <a:pPr/>
              <a:t>‹#›</a:t>
            </a:fld>
            <a:endParaRPr lang="en-US"/>
          </a:p>
        </p:txBody>
      </p:sp>
    </p:spTree>
    <p:extLst>
      <p:ext uri="{BB962C8B-B14F-4D97-AF65-F5344CB8AC3E}">
        <p14:creationId xmlns:p14="http://schemas.microsoft.com/office/powerpoint/2010/main" val="36204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19EDFA3-44DC-D34F-A428-1B25F84CB4F7}"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B7FBC4-5137-E741-A732-9F58DFBB5143}" type="slidenum">
              <a:rPr lang="en-US"/>
              <a:pPr/>
              <a:t>‹#›</a:t>
            </a:fld>
            <a:endParaRPr lang="en-US"/>
          </a:p>
        </p:txBody>
      </p:sp>
    </p:spTree>
    <p:extLst>
      <p:ext uri="{BB962C8B-B14F-4D97-AF65-F5344CB8AC3E}">
        <p14:creationId xmlns:p14="http://schemas.microsoft.com/office/powerpoint/2010/main" val="395023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wo Pictures with Captions">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365760" rtlCol="0">
            <a:noAutofit/>
          </a:bodyPr>
          <a:lstStyle>
            <a:lvl1pPr marL="0" indent="0" algn="ctr">
              <a:buNone/>
              <a:defRPr/>
            </a:lvl1pPr>
          </a:lstStyle>
          <a:p>
            <a:pPr lvl="0"/>
            <a:r>
              <a:rPr lang="en-US" noProof="0" smtClean="0"/>
              <a:t>Click icon to add picture</a:t>
            </a:r>
            <a:endParaRPr lang="en-US" noProof="0"/>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365760" rtlCol="0">
            <a:noAutofit/>
          </a:bodyPr>
          <a:lstStyle>
            <a:lvl1pPr marL="0" indent="0" algn="ctr">
              <a:buNone/>
              <a:defRPr/>
            </a:lvl1pPr>
          </a:lstStyle>
          <a:p>
            <a:pPr lvl="0"/>
            <a:r>
              <a:rPr lang="en-US" noProof="0" smtClean="0"/>
              <a:t>Click icon to add picture</a:t>
            </a:r>
            <a:endParaRPr lang="en-US" noProof="0"/>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350"/>
            </a:lvl1pPr>
            <a:lvl2pPr marL="0" indent="0">
              <a:spcBef>
                <a:spcPts val="900"/>
              </a:spcBef>
              <a:buNone/>
              <a:defRPr sz="1350"/>
            </a:lvl2pPr>
            <a:lvl3pPr marL="0" indent="0">
              <a:spcBef>
                <a:spcPts val="900"/>
              </a:spcBef>
              <a:buNone/>
              <a:defRPr sz="1350"/>
            </a:lvl3pPr>
            <a:lvl4pPr marL="0" indent="0">
              <a:spcBef>
                <a:spcPts val="900"/>
              </a:spcBef>
              <a:buNone/>
              <a:defRPr sz="1350"/>
            </a:lvl4pPr>
            <a:lvl5pPr marL="0" indent="0">
              <a:spcBef>
                <a:spcPts val="900"/>
              </a:spcBef>
              <a:buNone/>
              <a:defRPr sz="135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350"/>
            </a:lvl1pPr>
            <a:lvl2pPr marL="0" indent="0">
              <a:spcBef>
                <a:spcPts val="900"/>
              </a:spcBef>
              <a:buNone/>
              <a:defRPr sz="1350"/>
            </a:lvl2pPr>
            <a:lvl3pPr marL="0" indent="0">
              <a:spcBef>
                <a:spcPts val="900"/>
              </a:spcBef>
              <a:buNone/>
              <a:defRPr sz="1350"/>
            </a:lvl3pPr>
            <a:lvl4pPr marL="0" indent="0">
              <a:spcBef>
                <a:spcPts val="900"/>
              </a:spcBef>
              <a:buNone/>
              <a:defRPr sz="1350"/>
            </a:lvl4pPr>
            <a:lvl5pPr marL="0" indent="0">
              <a:spcBef>
                <a:spcPts val="900"/>
              </a:spcBef>
              <a:buNone/>
              <a:defRPr sz="1350"/>
            </a:lvl5pPr>
          </a:lstStyle>
          <a:p>
            <a:pPr lvl="0"/>
            <a:r>
              <a:rPr lang="en-US" smtClean="0"/>
              <a:t>Click to edit Master text styles</a:t>
            </a:r>
          </a:p>
        </p:txBody>
      </p:sp>
    </p:spTree>
    <p:extLst>
      <p:ext uri="{BB962C8B-B14F-4D97-AF65-F5344CB8AC3E}">
        <p14:creationId xmlns:p14="http://schemas.microsoft.com/office/powerpoint/2010/main" val="15488008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7FFBC1-F2A4-0F4D-9B4F-55DEE7963125}"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105C96-3F7C-CE4A-B05D-AEDF8A125E0C}" type="slidenum">
              <a:rPr lang="en-US"/>
              <a:pPr/>
              <a:t>‹#›</a:t>
            </a:fld>
            <a:endParaRPr lang="en-US"/>
          </a:p>
        </p:txBody>
      </p:sp>
    </p:spTree>
    <p:extLst>
      <p:ext uri="{BB962C8B-B14F-4D97-AF65-F5344CB8AC3E}">
        <p14:creationId xmlns:p14="http://schemas.microsoft.com/office/powerpoint/2010/main" val="34674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0C636D-A04C-C84B-BA94-251DEECCA4E2}" type="datetime1">
              <a:rPr lang="en-US"/>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CE59D6-2142-664B-83DF-C864F9D502DD}" type="slidenum">
              <a:rPr lang="en-US"/>
              <a:pPr/>
              <a:t>‹#›</a:t>
            </a:fld>
            <a:endParaRPr lang="en-US"/>
          </a:p>
        </p:txBody>
      </p:sp>
    </p:spTree>
    <p:extLst>
      <p:ext uri="{BB962C8B-B14F-4D97-AF65-F5344CB8AC3E}">
        <p14:creationId xmlns:p14="http://schemas.microsoft.com/office/powerpoint/2010/main" val="16298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4CB6DE83-A7C0-504E-9DAD-24271D865647}" type="datetime1">
              <a:rPr lang="en-US"/>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AC1084-2018-D74C-966A-DA83E2E64CF4}" type="slidenum">
              <a:rPr lang="en-US"/>
              <a:pPr/>
              <a:t>‹#›</a:t>
            </a:fld>
            <a:endParaRPr lang="en-US"/>
          </a:p>
        </p:txBody>
      </p:sp>
    </p:spTree>
    <p:extLst>
      <p:ext uri="{BB962C8B-B14F-4D97-AF65-F5344CB8AC3E}">
        <p14:creationId xmlns:p14="http://schemas.microsoft.com/office/powerpoint/2010/main" val="134695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3CC5382E-5360-8944-8FAC-774B27C76667}" type="datetime1">
              <a:rPr lang="en-US"/>
              <a:pPr/>
              <a:t>7/24/16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7004C3-8D88-0048-A04C-3ADBEACEBF40}" type="slidenum">
              <a:rPr lang="en-US"/>
              <a:pPr/>
              <a:t>‹#›</a:t>
            </a:fld>
            <a:endParaRPr lang="en-US"/>
          </a:p>
        </p:txBody>
      </p:sp>
    </p:spTree>
    <p:extLst>
      <p:ext uri="{BB962C8B-B14F-4D97-AF65-F5344CB8AC3E}">
        <p14:creationId xmlns:p14="http://schemas.microsoft.com/office/powerpoint/2010/main" val="121780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735FCF5-B90E-DE41-A838-8A1AE6BE10A4}" type="datetime1">
              <a:rPr lang="en-US"/>
              <a:pPr/>
              <a:t>7/24/16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8F5D8CA-24CC-B84F-93AA-CA6C61B8BE0D}" type="slidenum">
              <a:rPr lang="en-US"/>
              <a:pPr/>
              <a:t>‹#›</a:t>
            </a:fld>
            <a:endParaRPr lang="en-US"/>
          </a:p>
        </p:txBody>
      </p:sp>
    </p:spTree>
    <p:extLst>
      <p:ext uri="{BB962C8B-B14F-4D97-AF65-F5344CB8AC3E}">
        <p14:creationId xmlns:p14="http://schemas.microsoft.com/office/powerpoint/2010/main" val="387726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043B-E527-7841-A578-A9548B9F89BF}" type="datetime1">
              <a:rPr lang="en-US"/>
              <a:pPr/>
              <a:t>7/24/16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F3C402-5B6E-AF4D-9BFD-AF71A0825322}" type="slidenum">
              <a:rPr lang="en-US"/>
              <a:pPr/>
              <a:t>‹#›</a:t>
            </a:fld>
            <a:endParaRPr lang="en-US"/>
          </a:p>
        </p:txBody>
      </p:sp>
    </p:spTree>
    <p:extLst>
      <p:ext uri="{BB962C8B-B14F-4D97-AF65-F5344CB8AC3E}">
        <p14:creationId xmlns:p14="http://schemas.microsoft.com/office/powerpoint/2010/main" val="373687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EB38DE-EBE5-DB42-9C32-8C93242F848C}" type="datetime1">
              <a:rPr lang="en-US"/>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F80B4BD-975F-1343-8787-83539059A778}" type="slidenum">
              <a:rPr lang="en-US"/>
              <a:pPr/>
              <a:t>‹#›</a:t>
            </a:fld>
            <a:endParaRPr lang="en-US"/>
          </a:p>
        </p:txBody>
      </p:sp>
    </p:spTree>
    <p:extLst>
      <p:ext uri="{BB962C8B-B14F-4D97-AF65-F5344CB8AC3E}">
        <p14:creationId xmlns:p14="http://schemas.microsoft.com/office/powerpoint/2010/main" val="2577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519D54-70EB-3249-B952-ED8C1616CCF1}" type="datetime1">
              <a:rPr lang="en-US"/>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744718-4C34-1A40-B9C6-C554EE5D2C0D}" type="slidenum">
              <a:rPr lang="en-US"/>
              <a:pPr/>
              <a:t>‹#›</a:t>
            </a:fld>
            <a:endParaRPr lang="en-US"/>
          </a:p>
        </p:txBody>
      </p:sp>
    </p:spTree>
    <p:extLst>
      <p:ext uri="{BB962C8B-B14F-4D97-AF65-F5344CB8AC3E}">
        <p14:creationId xmlns:p14="http://schemas.microsoft.com/office/powerpoint/2010/main" val="10529375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a:spLocks noChangeArrowheads="1"/>
          </p:cNvSpPr>
          <p:nvPr/>
        </p:nvSpPr>
        <p:spPr bwMode="auto">
          <a:xfrm>
            <a:off x="7745413" y="0"/>
            <a:ext cx="685800" cy="1100138"/>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a14="http://schemas.microsoft.com/office/drawing/2010/main" xmlns="" w="9525" cap="rnd">
                <a:solidFill>
                  <a:srgbClr val="000000"/>
                </a:solidFill>
                <a:miter lim="800000"/>
                <a:headEnd/>
                <a:tailEnd/>
              </a14:hiddenLine>
            </a:ext>
          </a:extLst>
        </p:spPr>
        <p:txBody>
          <a:bodyPr/>
          <a:lstStyle/>
          <a:p>
            <a:endParaRPr lang="en-US"/>
          </a:p>
        </p:txBody>
      </p:sp>
      <p:sp>
        <p:nvSpPr>
          <p:cNvPr id="1042" name="Title Placeholder 1"/>
          <p:cNvSpPr>
            <a:spLocks noGrp="1"/>
          </p:cNvSpPr>
          <p:nvPr>
            <p:ph type="title"/>
          </p:nvPr>
        </p:nvSpPr>
        <p:spPr bwMode="auto">
          <a:xfrm>
            <a:off x="484188" y="452438"/>
            <a:ext cx="7056437" cy="14001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wrap="square" lIns="91440" tIns="45720" rIns="91440" bIns="45720" numCol="1" anchor="t" anchorCtr="0" compatLnSpc="1">
            <a:prstTxWarp prst="textNoShape">
              <a:avLst/>
            </a:prstTxWarp>
          </a:bodyPr>
          <a:lstStyle>
            <a:lvl1pPr>
              <a:defRPr sz="1100">
                <a:solidFill>
                  <a:srgbClr val="FFFFFF"/>
                </a:solidFill>
              </a:defRPr>
            </a:lvl1pPr>
          </a:lstStyle>
          <a:p>
            <a:fld id="{6603B7FE-E997-E443-A3BA-7CF9E97D530A}" type="datetime1">
              <a:rPr lang="en-US"/>
              <a:pPr/>
              <a:t>7/24/16</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latin typeface="Calibri" panose="020F050202020403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fld id="{4839610C-E249-8A46-998B-54F6FEFEF28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31" r:id="rId12"/>
    <p:sldLayoutId id="2147484328" r:id="rId13"/>
    <p:sldLayoutId id="2147484332" r:id="rId14"/>
    <p:sldLayoutId id="2147484333" r:id="rId15"/>
    <p:sldLayoutId id="2147484329" r:id="rId16"/>
    <p:sldLayoutId id="2147484330" r:id="rId17"/>
    <p:sldLayoutId id="2147484334" r:id="rId18"/>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ＭＳ Ｐゴシック" charset="0"/>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charset="0"/>
        <a:buChar char=""/>
        <a:defRPr sz="2000" kern="1200">
          <a:solidFill>
            <a:schemeClr val="tx1"/>
          </a:solidFill>
          <a:latin typeface="+mj-lt"/>
          <a:ea typeface="ＭＳ Ｐゴシック" charset="0"/>
          <a:cs typeface="+mj-cs"/>
        </a:defRPr>
      </a:lvl1pPr>
      <a:lvl2pPr marL="742950" indent="-285750" algn="l" defTabSz="457200" rtl="0" eaLnBrk="0" fontAlgn="base" hangingPunct="0">
        <a:spcBef>
          <a:spcPts val="1000"/>
        </a:spcBef>
        <a:spcAft>
          <a:spcPct val="0"/>
        </a:spcAft>
        <a:buClr>
          <a:srgbClr val="8AD0D6"/>
        </a:buClr>
        <a:buSzPct val="80000"/>
        <a:buFont typeface="Wingdings 3" charset="0"/>
        <a:buChar char=""/>
        <a:defRPr kern="1200">
          <a:solidFill>
            <a:schemeClr val="tx1"/>
          </a:solidFill>
          <a:latin typeface="+mj-lt"/>
          <a:ea typeface="ＭＳ Ｐゴシック" charset="0"/>
          <a:cs typeface="+mj-cs"/>
        </a:defRPr>
      </a:lvl2pPr>
      <a:lvl3pPr marL="1143000" indent="-228600" algn="l" defTabSz="457200" rtl="0" eaLnBrk="0" fontAlgn="base" hangingPunct="0">
        <a:spcBef>
          <a:spcPts val="1000"/>
        </a:spcBef>
        <a:spcAft>
          <a:spcPct val="0"/>
        </a:spcAft>
        <a:buClr>
          <a:srgbClr val="8AD0D6"/>
        </a:buClr>
        <a:buSzPct val="80000"/>
        <a:buFont typeface="Wingdings 3" charset="0"/>
        <a:buChar char=""/>
        <a:defRPr sz="1600" kern="1200">
          <a:solidFill>
            <a:schemeClr val="tx1"/>
          </a:solidFill>
          <a:latin typeface="+mj-lt"/>
          <a:ea typeface="ＭＳ Ｐゴシック" charset="0"/>
          <a:cs typeface="+mj-cs"/>
        </a:defRPr>
      </a:lvl3pPr>
      <a:lvl4pPr marL="1600200" indent="-228600" algn="l" defTabSz="457200" rtl="0" eaLnBrk="0" fontAlgn="base" hangingPunct="0">
        <a:spcBef>
          <a:spcPts val="1000"/>
        </a:spcBef>
        <a:spcAft>
          <a:spcPct val="0"/>
        </a:spcAft>
        <a:buClr>
          <a:srgbClr val="8AD0D6"/>
        </a:buClr>
        <a:buSzPct val="80000"/>
        <a:buFont typeface="Wingdings 3" charset="0"/>
        <a:buChar char=""/>
        <a:defRPr sz="1400" kern="1200">
          <a:solidFill>
            <a:schemeClr val="tx1"/>
          </a:solidFill>
          <a:latin typeface="+mj-lt"/>
          <a:ea typeface="ＭＳ Ｐゴシック" charset="0"/>
          <a:cs typeface="+mj-cs"/>
        </a:defRPr>
      </a:lvl4pPr>
      <a:lvl5pPr marL="2057400" indent="-228600" algn="l" defTabSz="457200" rtl="0" eaLnBrk="0" fontAlgn="base" hangingPunct="0">
        <a:spcBef>
          <a:spcPts val="1000"/>
        </a:spcBef>
        <a:spcAft>
          <a:spcPct val="0"/>
        </a:spcAft>
        <a:buClr>
          <a:srgbClr val="8AD0D6"/>
        </a:buClr>
        <a:buSzPct val="80000"/>
        <a:buFont typeface="Wingdings 3" charset="0"/>
        <a:buChar char=""/>
        <a:defRPr sz="1400" kern="1200">
          <a:solidFill>
            <a:schemeClr val="tx1"/>
          </a:solidFill>
          <a:latin typeface="+mj-lt"/>
          <a:ea typeface="ＭＳ Ｐゴシック" charset="0"/>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emf"/><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1.png"/><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3.emf"/><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6.jpeg"/><Relationship Id="rId9"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e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304800"/>
            <a:ext cx="7391400" cy="2057400"/>
          </a:xfrm>
        </p:spPr>
        <p:txBody>
          <a:bodyPr rtlCol="0">
            <a:normAutofit/>
          </a:bodyPr>
          <a:lstStyle/>
          <a:p>
            <a:pPr defTabSz="457207" eaLnBrk="1" fontAlgn="auto" hangingPunct="1">
              <a:spcAft>
                <a:spcPts val="0"/>
              </a:spcAft>
              <a:defRPr/>
            </a:pPr>
            <a:r>
              <a:rPr lang="en-US" sz="3200" dirty="0" err="1" smtClean="0">
                <a:solidFill>
                  <a:srgbClr val="00B0F0"/>
                </a:solidFill>
                <a:ea typeface="+mj-ea"/>
              </a:rPr>
              <a:t>Interprofessional</a:t>
            </a:r>
            <a:r>
              <a:rPr lang="en-US" sz="3200" dirty="0" smtClean="0">
                <a:solidFill>
                  <a:srgbClr val="00B0F0"/>
                </a:solidFill>
                <a:ea typeface="+mj-ea"/>
              </a:rPr>
              <a:t> </a:t>
            </a:r>
            <a:r>
              <a:rPr lang="en-US" sz="3200" dirty="0">
                <a:solidFill>
                  <a:srgbClr val="00B0F0"/>
                </a:solidFill>
                <a:ea typeface="+mj-ea"/>
              </a:rPr>
              <a:t>Education (IPE) </a:t>
            </a:r>
            <a:br>
              <a:rPr lang="en-US" sz="3200" dirty="0">
                <a:solidFill>
                  <a:srgbClr val="00B0F0"/>
                </a:solidFill>
                <a:ea typeface="+mj-ea"/>
              </a:rPr>
            </a:br>
            <a:r>
              <a:rPr lang="en-US" sz="3200" i="1" dirty="0" smtClean="0">
                <a:ea typeface="+mj-ea"/>
              </a:rPr>
              <a:t>Global and Intercultural Perspectives</a:t>
            </a:r>
            <a:endParaRPr lang="en-US" altLang="en-US" sz="3100" i="1" spc="-150" dirty="0" smtClean="0">
              <a:ea typeface="+mj-ea"/>
            </a:endParaRPr>
          </a:p>
        </p:txBody>
      </p:sp>
      <p:sp>
        <p:nvSpPr>
          <p:cNvPr id="3" name="Subtitle 2"/>
          <p:cNvSpPr>
            <a:spLocks noGrp="1"/>
          </p:cNvSpPr>
          <p:nvPr>
            <p:ph type="subTitle" idx="1"/>
          </p:nvPr>
        </p:nvSpPr>
        <p:spPr>
          <a:xfrm>
            <a:off x="304800" y="2651125"/>
            <a:ext cx="7086600" cy="2743200"/>
          </a:xfrm>
        </p:spPr>
        <p:txBody>
          <a:bodyPr rtlCol="0">
            <a:normAutofit fontScale="25000" lnSpcReduction="20000"/>
          </a:bodyPr>
          <a:lstStyle/>
          <a:p>
            <a:pPr defTabSz="457207" eaLnBrk="1" fontAlgn="auto" hangingPunct="1">
              <a:spcBef>
                <a:spcPts val="0"/>
              </a:spcBef>
              <a:spcAft>
                <a:spcPts val="0"/>
              </a:spcAft>
              <a:buClr>
                <a:schemeClr val="bg2">
                  <a:lumMod val="40000"/>
                  <a:lumOff val="60000"/>
                </a:schemeClr>
              </a:buClr>
              <a:buFont typeface="Arial"/>
              <a:buNone/>
              <a:defRPr/>
            </a:pPr>
            <a:endParaRPr lang="en-US" sz="7200" u="sng" cap="small" dirty="0">
              <a:ea typeface="+mj-ea"/>
            </a:endParaRPr>
          </a:p>
          <a:p>
            <a:pPr defTabSz="457207" eaLnBrk="1" fontAlgn="auto" hangingPunct="1">
              <a:spcBef>
                <a:spcPts val="0"/>
              </a:spcBef>
              <a:spcAft>
                <a:spcPts val="0"/>
              </a:spcAft>
              <a:buClr>
                <a:schemeClr val="bg2">
                  <a:lumMod val="40000"/>
                  <a:lumOff val="60000"/>
                </a:schemeClr>
              </a:buClr>
              <a:buFont typeface="Arial"/>
              <a:buNone/>
              <a:defRPr/>
            </a:pPr>
            <a:r>
              <a:rPr lang="en-US" sz="7200" u="sng" cap="small" dirty="0" smtClean="0">
                <a:solidFill>
                  <a:schemeClr val="tx2"/>
                </a:solidFill>
                <a:ea typeface="+mj-ea"/>
              </a:rPr>
              <a:t>Brian B. Shulman, PhD, CCC-SLP, ASHA Fellow, BCS-CL, FASAHP</a:t>
            </a:r>
          </a:p>
          <a:p>
            <a:pPr defTabSz="457207" eaLnBrk="1" fontAlgn="auto" hangingPunct="1">
              <a:spcBef>
                <a:spcPts val="0"/>
              </a:spcBef>
              <a:spcAft>
                <a:spcPts val="0"/>
              </a:spcAft>
              <a:buClr>
                <a:schemeClr val="bg2">
                  <a:lumMod val="40000"/>
                  <a:lumOff val="60000"/>
                </a:schemeClr>
              </a:buClr>
              <a:buFont typeface="Arial"/>
              <a:buNone/>
              <a:defRPr/>
            </a:pPr>
            <a:endParaRPr lang="en-US" sz="5600" cap="none" dirty="0" smtClean="0">
              <a:solidFill>
                <a:schemeClr val="tx2"/>
              </a:solidFill>
              <a:ea typeface="+mj-ea"/>
            </a:endParaRP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smtClean="0">
                <a:solidFill>
                  <a:schemeClr val="tx2"/>
                </a:solidFill>
                <a:ea typeface="+mj-ea"/>
              </a:rPr>
              <a:t>Dean and Professor of Speech-Language Pathology</a:t>
            </a: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smtClean="0">
                <a:solidFill>
                  <a:schemeClr val="tx2"/>
                </a:solidFill>
                <a:ea typeface="+mj-ea"/>
              </a:rPr>
              <a:t>School of Health and Medical Sciences</a:t>
            </a: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a:solidFill>
                  <a:schemeClr val="tx2"/>
                </a:solidFill>
                <a:ea typeface="+mj-ea"/>
              </a:rPr>
              <a:t>a</a:t>
            </a:r>
            <a:r>
              <a:rPr lang="en-US" sz="5600" cap="none" dirty="0" smtClean="0">
                <a:solidFill>
                  <a:schemeClr val="tx2"/>
                </a:solidFill>
                <a:ea typeface="+mj-ea"/>
              </a:rPr>
              <a:t>nd</a:t>
            </a: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smtClean="0">
                <a:solidFill>
                  <a:schemeClr val="tx2"/>
                </a:solidFill>
                <a:ea typeface="+mj-ea"/>
              </a:rPr>
              <a:t>Professor of Pediatrics</a:t>
            </a: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smtClean="0">
                <a:solidFill>
                  <a:schemeClr val="tx2"/>
                </a:solidFill>
                <a:ea typeface="+mj-ea"/>
              </a:rPr>
              <a:t>Seton Hall-Hackensack School of Medicine</a:t>
            </a:r>
          </a:p>
          <a:p>
            <a:pPr defTabSz="457207" eaLnBrk="1" fontAlgn="auto" hangingPunct="1">
              <a:spcBef>
                <a:spcPts val="0"/>
              </a:spcBef>
              <a:spcAft>
                <a:spcPts val="0"/>
              </a:spcAft>
              <a:buClr>
                <a:schemeClr val="bg2">
                  <a:lumMod val="40000"/>
                  <a:lumOff val="60000"/>
                </a:schemeClr>
              </a:buClr>
              <a:buFont typeface="Arial"/>
              <a:buNone/>
              <a:defRPr/>
            </a:pPr>
            <a:r>
              <a:rPr lang="en-US" sz="5600" cap="none" dirty="0" smtClean="0">
                <a:solidFill>
                  <a:schemeClr val="tx2"/>
                </a:solidFill>
                <a:ea typeface="+mj-ea"/>
              </a:rPr>
              <a:t>Seton Hall University, USA</a:t>
            </a:r>
          </a:p>
          <a:p>
            <a:pPr defTabSz="457207" eaLnBrk="1" fontAlgn="auto" hangingPunct="1">
              <a:spcBef>
                <a:spcPts val="0"/>
              </a:spcBef>
              <a:spcAft>
                <a:spcPts val="0"/>
              </a:spcAft>
              <a:buClr>
                <a:schemeClr val="bg2">
                  <a:lumMod val="40000"/>
                  <a:lumOff val="60000"/>
                </a:schemeClr>
              </a:buClr>
              <a:buFont typeface="Arial"/>
              <a:buNone/>
              <a:defRPr/>
            </a:pPr>
            <a:endParaRPr lang="en-US" sz="5600" cap="none" dirty="0" smtClean="0">
              <a:solidFill>
                <a:schemeClr val="tx2"/>
              </a:solidFill>
              <a:ea typeface="+mj-ea"/>
            </a:endParaRPr>
          </a:p>
          <a:p>
            <a:pPr defTabSz="457207" eaLnBrk="1" fontAlgn="auto" hangingPunct="1">
              <a:spcBef>
                <a:spcPts val="0"/>
              </a:spcBef>
              <a:spcAft>
                <a:spcPts val="0"/>
              </a:spcAft>
              <a:buClr>
                <a:schemeClr val="bg2">
                  <a:lumMod val="40000"/>
                  <a:lumOff val="60000"/>
                </a:schemeClr>
              </a:buClr>
              <a:buFont typeface="Wingdings 3" panose="05040102010807070707" pitchFamily="18" charset="2"/>
              <a:buNone/>
              <a:defRPr/>
            </a:pPr>
            <a:r>
              <a:rPr lang="en-US" sz="9600" i="1" cap="small" dirty="0" smtClean="0">
                <a:solidFill>
                  <a:schemeClr val="tx2"/>
                </a:solidFill>
                <a:ea typeface="+mj-ea"/>
              </a:rPr>
              <a:t>Beyond Borders:  Global trends, local relevance</a:t>
            </a:r>
            <a:endParaRPr lang="en-US" sz="9600" i="1" cap="small" dirty="0">
              <a:solidFill>
                <a:schemeClr val="tx2"/>
              </a:solidFill>
              <a:ea typeface="+mj-ea"/>
            </a:endParaRPr>
          </a:p>
          <a:p>
            <a:pPr defTabSz="457207" eaLnBrk="1" fontAlgn="auto" hangingPunct="1">
              <a:spcBef>
                <a:spcPts val="0"/>
              </a:spcBef>
              <a:spcAft>
                <a:spcPts val="0"/>
              </a:spcAft>
              <a:buClr>
                <a:schemeClr val="bg2">
                  <a:lumMod val="40000"/>
                  <a:lumOff val="60000"/>
                </a:schemeClr>
              </a:buClr>
              <a:buFont typeface="Wingdings 3" panose="05040102010807070707" pitchFamily="18" charset="2"/>
              <a:buNone/>
              <a:defRPr/>
            </a:pPr>
            <a:r>
              <a:rPr lang="en-US" sz="5600" cap="small" dirty="0" smtClean="0">
                <a:solidFill>
                  <a:schemeClr val="tx2"/>
                </a:solidFill>
                <a:latin typeface="Berlin Sans FB" panose="020E0602020502020306" pitchFamily="34" charset="0"/>
                <a:ea typeface="+mj-ea"/>
              </a:rPr>
              <a:t>PASP NATIONAL CONFERENCE</a:t>
            </a:r>
            <a:endParaRPr lang="en-US" sz="5600" cap="small" dirty="0">
              <a:solidFill>
                <a:schemeClr val="tx2"/>
              </a:solidFill>
              <a:latin typeface="Berlin Sans FB" panose="020E0602020502020306" pitchFamily="34" charset="0"/>
              <a:ea typeface="+mj-ea"/>
            </a:endParaRPr>
          </a:p>
          <a:p>
            <a:pPr defTabSz="457207" eaLnBrk="1" fontAlgn="auto" hangingPunct="1">
              <a:spcBef>
                <a:spcPts val="0"/>
              </a:spcBef>
              <a:spcAft>
                <a:spcPts val="0"/>
              </a:spcAft>
              <a:buClr>
                <a:schemeClr val="bg2">
                  <a:lumMod val="40000"/>
                  <a:lumOff val="60000"/>
                </a:schemeClr>
              </a:buClr>
              <a:buFont typeface="Wingdings 3" panose="05040102010807070707" pitchFamily="18" charset="2"/>
              <a:buNone/>
              <a:defRPr/>
            </a:pPr>
            <a:r>
              <a:rPr lang="en-US" sz="5600" cap="small" dirty="0" smtClean="0">
                <a:solidFill>
                  <a:schemeClr val="tx2"/>
                </a:solidFill>
                <a:latin typeface="Berlin Sans FB" panose="020E0602020502020306" pitchFamily="34" charset="0"/>
                <a:ea typeface="+mj-ea"/>
              </a:rPr>
              <a:t>Manila, Philippines</a:t>
            </a:r>
            <a:endParaRPr lang="en-US" sz="5600" cap="small" dirty="0">
              <a:solidFill>
                <a:schemeClr val="tx2"/>
              </a:solidFill>
              <a:latin typeface="Berlin Sans FB" panose="020E0602020502020306" pitchFamily="34" charset="0"/>
              <a:ea typeface="+mj-ea"/>
            </a:endParaRPr>
          </a:p>
          <a:p>
            <a:pPr defTabSz="457207" eaLnBrk="1" fontAlgn="auto" hangingPunct="1">
              <a:spcBef>
                <a:spcPts val="0"/>
              </a:spcBef>
              <a:spcAft>
                <a:spcPts val="0"/>
              </a:spcAft>
              <a:buClr>
                <a:schemeClr val="bg2">
                  <a:lumMod val="40000"/>
                  <a:lumOff val="60000"/>
                </a:schemeClr>
              </a:buClr>
              <a:buFont typeface="Wingdings 3" panose="05040102010807070707" pitchFamily="18" charset="2"/>
              <a:buNone/>
              <a:defRPr/>
            </a:pPr>
            <a:r>
              <a:rPr lang="en-US" sz="5600" cap="small" dirty="0" smtClean="0">
                <a:solidFill>
                  <a:schemeClr val="tx2"/>
                </a:solidFill>
                <a:latin typeface="Berlin Sans FB" panose="020E0602020502020306" pitchFamily="34" charset="0"/>
                <a:ea typeface="+mj-ea"/>
              </a:rPr>
              <a:t>July, 2016</a:t>
            </a:r>
            <a:endParaRPr lang="en-US" sz="5600" cap="small" dirty="0">
              <a:solidFill>
                <a:schemeClr val="tx2"/>
              </a:solidFill>
              <a:latin typeface="Berlin Sans FB" panose="020E0602020502020306" pitchFamily="34" charset="0"/>
              <a:ea typeface="+mj-ea"/>
            </a:endParaRPr>
          </a:p>
          <a:p>
            <a:pPr defTabSz="457207" eaLnBrk="1" fontAlgn="auto" hangingPunct="1">
              <a:spcBef>
                <a:spcPts val="0"/>
              </a:spcBef>
              <a:spcAft>
                <a:spcPts val="0"/>
              </a:spcAft>
              <a:buClr>
                <a:schemeClr val="bg2">
                  <a:lumMod val="40000"/>
                  <a:lumOff val="60000"/>
                </a:schemeClr>
              </a:buClr>
              <a:buFont typeface="Arial"/>
              <a:buNone/>
              <a:defRPr/>
            </a:pPr>
            <a:endParaRPr lang="en-US" sz="7200" dirty="0" smtClean="0">
              <a:solidFill>
                <a:schemeClr val="tx2"/>
              </a:solidFill>
              <a:ea typeface="+mj-ea"/>
            </a:endParaRPr>
          </a:p>
          <a:p>
            <a:pPr defTabSz="457207" eaLnBrk="1" fontAlgn="auto" hangingPunct="1">
              <a:spcBef>
                <a:spcPts val="0"/>
              </a:spcBef>
              <a:spcAft>
                <a:spcPts val="0"/>
              </a:spcAft>
              <a:buClr>
                <a:schemeClr val="bg2">
                  <a:lumMod val="40000"/>
                  <a:lumOff val="60000"/>
                </a:schemeClr>
              </a:buClr>
              <a:buFont typeface="Arial"/>
              <a:buNone/>
              <a:defRPr/>
            </a:pPr>
            <a:endParaRPr lang="en-US" sz="7200" dirty="0">
              <a:solidFill>
                <a:schemeClr val="tx2"/>
              </a:solidFill>
              <a:ea typeface="+mj-ea"/>
            </a:endParaRPr>
          </a:p>
          <a:p>
            <a:pPr defTabSz="457207" eaLnBrk="1" fontAlgn="auto" hangingPunct="1">
              <a:spcBef>
                <a:spcPts val="0"/>
              </a:spcBef>
              <a:spcAft>
                <a:spcPts val="0"/>
              </a:spcAft>
              <a:buClr>
                <a:schemeClr val="bg2">
                  <a:lumMod val="40000"/>
                  <a:lumOff val="60000"/>
                </a:schemeClr>
              </a:buClr>
              <a:buFont typeface="Arial"/>
              <a:buNone/>
              <a:defRPr/>
            </a:pPr>
            <a:endParaRPr lang="en-US" dirty="0">
              <a:ea typeface="+mj-ea"/>
            </a:endParaRPr>
          </a:p>
          <a:p>
            <a:pPr defTabSz="457207" eaLnBrk="1" fontAlgn="auto" hangingPunct="1">
              <a:spcBef>
                <a:spcPts val="0"/>
              </a:spcBef>
              <a:spcAft>
                <a:spcPts val="0"/>
              </a:spcAft>
              <a:buClr>
                <a:schemeClr val="bg2">
                  <a:lumMod val="40000"/>
                  <a:lumOff val="60000"/>
                </a:schemeClr>
              </a:buClr>
              <a:buFont typeface="Arial"/>
              <a:buNone/>
              <a:defRPr/>
            </a:pPr>
            <a:endParaRPr lang="en-US" dirty="0" smtClean="0">
              <a:ea typeface="+mj-ea"/>
            </a:endParaRPr>
          </a:p>
        </p:txBody>
      </p:sp>
      <p:pic>
        <p:nvPicPr>
          <p:cNvPr id="8196"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699125"/>
            <a:ext cx="277177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064750" y="5185460"/>
            <a:ext cx="2286000" cy="646331"/>
          </a:xfrm>
          <a:prstGeom prst="rect">
            <a:avLst/>
          </a:prstGeom>
        </p:spPr>
        <p:txBody>
          <a:bodyPr>
            <a:spAutoFit/>
          </a:bodyPr>
          <a:lstStyle/>
          <a:p>
            <a:r>
              <a:rPr lang="en-US"/>
              <a:t>file:///.file/id=6571367.6769982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46175"/>
            <a:ext cx="8534400" cy="569913"/>
          </a:xfrm>
        </p:spPr>
        <p:txBody>
          <a:bodyPr rtlCol="0">
            <a:normAutofit fontScale="90000"/>
          </a:bodyPr>
          <a:lstStyle/>
          <a:p>
            <a:pPr algn="ctr" defTabSz="457207" eaLnBrk="1" fontAlgn="auto" hangingPunct="1">
              <a:spcAft>
                <a:spcPts val="0"/>
              </a:spcAft>
              <a:defRPr/>
            </a:pPr>
            <a:r>
              <a:rPr lang="en-US" b="1" dirty="0" smtClean="0">
                <a:ea typeface="+mj-ea"/>
              </a:rPr>
              <a:t>OVERVIEW                                                                                              SCHOOL OF HEALTH AND MEDICAL SCIENCES</a:t>
            </a:r>
            <a:endParaRPr lang="en-US" b="1" dirty="0">
              <a:ea typeface="+mj-ea"/>
            </a:endParaRPr>
          </a:p>
        </p:txBody>
      </p:sp>
      <p:sp>
        <p:nvSpPr>
          <p:cNvPr id="26627" name="Content Placeholder 2"/>
          <p:cNvSpPr>
            <a:spLocks noGrp="1"/>
          </p:cNvSpPr>
          <p:nvPr>
            <p:ph idx="1"/>
          </p:nvPr>
        </p:nvSpPr>
        <p:spPr>
          <a:xfrm>
            <a:off x="827088" y="2514600"/>
            <a:ext cx="7567612" cy="4043363"/>
          </a:xfrm>
        </p:spPr>
        <p:txBody>
          <a:bodyPr/>
          <a:lstStyle/>
          <a:p>
            <a:pPr marL="0" indent="0" algn="ctr" eaLnBrk="1" hangingPunct="1">
              <a:buFont typeface="Wingdings 3" charset="0"/>
              <a:buNone/>
            </a:pPr>
            <a:endParaRPr lang="en-US" sz="2400">
              <a:latin typeface="Century Gothic" charset="0"/>
            </a:endParaRPr>
          </a:p>
          <a:p>
            <a:pPr marL="0" indent="0" algn="ctr" eaLnBrk="1" hangingPunct="1">
              <a:buFont typeface="Wingdings 3" charset="0"/>
              <a:buNone/>
            </a:pPr>
            <a:r>
              <a:rPr lang="en-US" sz="2400">
                <a:latin typeface="Century Gothic" charset="0"/>
              </a:rPr>
              <a:t>The School's mission is to prepare health care professionals to assume leadership roles in the health care arena. To achieve this goal, a variety of unique and innovative educational programs are offered utilizing a multi-institutional and integrated approach to graduate education.</a:t>
            </a:r>
          </a:p>
          <a:p>
            <a:pPr marL="0" indent="0" eaLnBrk="1" hangingPunct="1">
              <a:buFont typeface="Wingdings 3" charset="0"/>
              <a:buNone/>
            </a:pPr>
            <a:endParaRPr lang="en-US">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7ACE038-3532-324C-8292-F67F7FE5B19D}" type="slidenum">
              <a:rPr lang="en-US">
                <a:solidFill>
                  <a:srgbClr val="FFFFFF"/>
                </a:solidFill>
              </a:rPr>
              <a:pPr/>
              <a:t>10</a:t>
            </a:fld>
            <a:endParaRPr lang="en-US">
              <a:solidFill>
                <a:srgbClr val="FFFFFF"/>
              </a:solidFill>
            </a:endParaRPr>
          </a:p>
        </p:txBody>
      </p:sp>
      <p:pic>
        <p:nvPicPr>
          <p:cNvPr id="26629"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5640388"/>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400" y="1644650"/>
            <a:ext cx="3657600" cy="4375150"/>
          </a:xfrm>
        </p:spPr>
        <p:txBody>
          <a:bodyPr rtlCol="0">
            <a:normAutofit fontScale="62500" lnSpcReduction="20000"/>
          </a:bodyPr>
          <a:lstStyle/>
          <a:p>
            <a:pPr defTabSz="457207" eaLnBrk="1" fontAlgn="auto" hangingPunct="1">
              <a:spcAft>
                <a:spcPts val="0"/>
              </a:spcAft>
              <a:buClr>
                <a:schemeClr val="bg2">
                  <a:lumMod val="40000"/>
                  <a:lumOff val="60000"/>
                </a:schemeClr>
              </a:buClr>
              <a:buFont typeface="Wingdings 3" charset="2"/>
              <a:buNone/>
              <a:defRPr/>
            </a:pPr>
            <a:r>
              <a:rPr lang="en-US" sz="2500" dirty="0" smtClean="0">
                <a:ea typeface="+mj-ea"/>
              </a:rPr>
              <a:t>&gt;5 </a:t>
            </a:r>
            <a:r>
              <a:rPr lang="en-US" sz="2500" dirty="0">
                <a:ea typeface="+mj-ea"/>
              </a:rPr>
              <a:t>professional programs, Master of Science in </a:t>
            </a:r>
            <a:r>
              <a:rPr lang="en-US" sz="2500" dirty="0" smtClean="0">
                <a:ea typeface="+mj-ea"/>
              </a:rPr>
              <a:t>Healthcare </a:t>
            </a:r>
            <a:r>
              <a:rPr lang="en-US" sz="2500" dirty="0">
                <a:ea typeface="+mj-ea"/>
              </a:rPr>
              <a:t>Administration </a:t>
            </a:r>
            <a:r>
              <a:rPr lang="en-US" sz="2500" dirty="0" smtClean="0">
                <a:ea typeface="+mj-ea"/>
              </a:rPr>
              <a:t>and </a:t>
            </a:r>
            <a:r>
              <a:rPr lang="en-US" sz="2500" dirty="0">
                <a:ea typeface="+mj-ea"/>
              </a:rPr>
              <a:t>a post-professional </a:t>
            </a:r>
            <a:r>
              <a:rPr lang="en-US" sz="2500" dirty="0" smtClean="0">
                <a:ea typeface="+mj-ea"/>
              </a:rPr>
              <a:t>PhD program </a:t>
            </a:r>
            <a:r>
              <a:rPr lang="en-US" sz="2500" dirty="0">
                <a:ea typeface="+mj-ea"/>
              </a:rPr>
              <a:t>in Health </a:t>
            </a:r>
            <a:r>
              <a:rPr lang="en-US" sz="2500" dirty="0" smtClean="0">
                <a:ea typeface="+mj-ea"/>
              </a:rPr>
              <a:t>Sciences (3 specialization tracks); Global Health Certificate Program</a:t>
            </a:r>
          </a:p>
          <a:p>
            <a:pPr defTabSz="457207" eaLnBrk="1" fontAlgn="auto" hangingPunct="1">
              <a:spcAft>
                <a:spcPts val="0"/>
              </a:spcAft>
              <a:buClr>
                <a:schemeClr val="bg2">
                  <a:lumMod val="40000"/>
                  <a:lumOff val="60000"/>
                </a:schemeClr>
              </a:buClr>
              <a:buFont typeface="Wingdings 3" charset="2"/>
              <a:buNone/>
              <a:defRPr/>
            </a:pPr>
            <a:r>
              <a:rPr lang="en-US" sz="2500" dirty="0" smtClean="0">
                <a:ea typeface="+mj-ea"/>
              </a:rPr>
              <a:t>&gt;Approximately 60 full-time faculty </a:t>
            </a:r>
            <a:r>
              <a:rPr lang="en-US" sz="2500" dirty="0">
                <a:ea typeface="+mj-ea"/>
              </a:rPr>
              <a:t>in the Health Sciences domain and close to </a:t>
            </a:r>
            <a:r>
              <a:rPr lang="en-US" sz="2500" dirty="0" smtClean="0">
                <a:ea typeface="+mj-ea"/>
              </a:rPr>
              <a:t>600 </a:t>
            </a:r>
            <a:r>
              <a:rPr lang="en-US" sz="2500" dirty="0">
                <a:ea typeface="+mj-ea"/>
              </a:rPr>
              <a:t>students </a:t>
            </a:r>
            <a:r>
              <a:rPr lang="en-US" sz="2500" dirty="0" smtClean="0">
                <a:ea typeface="+mj-ea"/>
              </a:rPr>
              <a:t>across </a:t>
            </a:r>
            <a:r>
              <a:rPr lang="en-US" sz="2500" dirty="0">
                <a:ea typeface="+mj-ea"/>
              </a:rPr>
              <a:t>5 professional programs</a:t>
            </a:r>
          </a:p>
          <a:p>
            <a:pPr defTabSz="457207" eaLnBrk="1" fontAlgn="auto" hangingPunct="1">
              <a:spcAft>
                <a:spcPts val="0"/>
              </a:spcAft>
              <a:buClr>
                <a:schemeClr val="bg2">
                  <a:lumMod val="40000"/>
                  <a:lumOff val="60000"/>
                </a:schemeClr>
              </a:buClr>
              <a:buFont typeface="Wingdings 3" charset="2"/>
              <a:buNone/>
              <a:defRPr/>
            </a:pPr>
            <a:r>
              <a:rPr lang="en-US" sz="2500" dirty="0" smtClean="0">
                <a:ea typeface="+mj-ea"/>
              </a:rPr>
              <a:t>&gt;More </a:t>
            </a:r>
            <a:r>
              <a:rPr lang="en-US" sz="2500" dirty="0">
                <a:ea typeface="+mj-ea"/>
              </a:rPr>
              <a:t>than </a:t>
            </a:r>
            <a:r>
              <a:rPr lang="en-US" sz="2500" dirty="0" smtClean="0">
                <a:ea typeface="+mj-ea"/>
              </a:rPr>
              <a:t>600 </a:t>
            </a:r>
            <a:r>
              <a:rPr lang="en-US" sz="2500" dirty="0">
                <a:ea typeface="+mj-ea"/>
              </a:rPr>
              <a:t>clinical affiliation </a:t>
            </a:r>
            <a:r>
              <a:rPr lang="en-US" sz="2500" dirty="0" smtClean="0">
                <a:ea typeface="+mj-ea"/>
              </a:rPr>
              <a:t>agreements with </a:t>
            </a:r>
            <a:r>
              <a:rPr lang="en-US" sz="2500" dirty="0">
                <a:ea typeface="+mj-ea"/>
              </a:rPr>
              <a:t>educational and </a:t>
            </a:r>
            <a:r>
              <a:rPr lang="en-US" sz="2500" dirty="0" smtClean="0">
                <a:ea typeface="+mj-ea"/>
              </a:rPr>
              <a:t>healthcare </a:t>
            </a:r>
            <a:r>
              <a:rPr lang="en-US" sz="2500" dirty="0">
                <a:ea typeface="+mj-ea"/>
              </a:rPr>
              <a:t>partners in the </a:t>
            </a:r>
            <a:r>
              <a:rPr lang="en-US" sz="2500" dirty="0" smtClean="0">
                <a:ea typeface="+mj-ea"/>
              </a:rPr>
              <a:t>State of New Jersey </a:t>
            </a:r>
            <a:r>
              <a:rPr lang="en-US" sz="2500" dirty="0">
                <a:ea typeface="+mj-ea"/>
              </a:rPr>
              <a:t>and beyond</a:t>
            </a:r>
          </a:p>
          <a:p>
            <a:pPr defTabSz="457207" eaLnBrk="1" fontAlgn="auto" hangingPunct="1">
              <a:spcAft>
                <a:spcPts val="0"/>
              </a:spcAft>
              <a:buClr>
                <a:schemeClr val="bg2">
                  <a:lumMod val="40000"/>
                  <a:lumOff val="60000"/>
                </a:schemeClr>
              </a:buClr>
              <a:buFont typeface="Wingdings 3" charset="2"/>
              <a:buNone/>
              <a:defRPr/>
            </a:pPr>
            <a:r>
              <a:rPr lang="en-US" sz="2500" dirty="0" smtClean="0">
                <a:ea typeface="+mj-ea"/>
              </a:rPr>
              <a:t>&gt;International clinical and research partnerships in many countries including the Philippines, Denmark, Ireland, Brazil, England, Dominican Republic, Belgium, Finland, among others.</a:t>
            </a:r>
            <a:endParaRPr lang="en-US" sz="2500" dirty="0">
              <a:ea typeface="+mj-ea"/>
            </a:endParaRPr>
          </a:p>
          <a:p>
            <a:pPr defTabSz="457207" eaLnBrk="1" fontAlgn="auto" hangingPunct="1">
              <a:spcAft>
                <a:spcPts val="0"/>
              </a:spcAft>
              <a:buClr>
                <a:schemeClr val="bg2">
                  <a:lumMod val="40000"/>
                  <a:lumOff val="60000"/>
                </a:schemeClr>
              </a:buClr>
              <a:buFont typeface="Wingdings 3" charset="2"/>
              <a:buNone/>
              <a:defRPr/>
            </a:pPr>
            <a:endParaRPr lang="en-US" dirty="0" smtClean="0">
              <a:ea typeface="+mj-ea"/>
            </a:endParaRPr>
          </a:p>
          <a:p>
            <a:pPr defTabSz="457207" eaLnBrk="1" fontAlgn="auto" hangingPunct="1">
              <a:spcAft>
                <a:spcPts val="0"/>
              </a:spcAft>
              <a:buClr>
                <a:schemeClr val="bg2">
                  <a:lumMod val="40000"/>
                  <a:lumOff val="60000"/>
                </a:schemeClr>
              </a:buClr>
              <a:buFont typeface="Wingdings 3" charset="2"/>
              <a:buNone/>
              <a:defRPr/>
            </a:pPr>
            <a:endParaRPr lang="en-US" dirty="0">
              <a:ea typeface="+mj-ea"/>
            </a:endParaRPr>
          </a:p>
          <a:p>
            <a:pPr defTabSz="457207" eaLnBrk="1" fontAlgn="auto" hangingPunct="1">
              <a:spcAft>
                <a:spcPts val="0"/>
              </a:spcAft>
              <a:buClr>
                <a:schemeClr val="bg2">
                  <a:lumMod val="40000"/>
                  <a:lumOff val="60000"/>
                </a:schemeClr>
              </a:buClr>
              <a:buFont typeface="Wingdings 3" charset="2"/>
              <a:buNone/>
              <a:defRPr/>
            </a:pPr>
            <a:endParaRPr lang="en-US" dirty="0">
              <a:ea typeface="+mj-ea"/>
            </a:endParaRPr>
          </a:p>
          <a:p>
            <a:pPr marL="214313" indent="-214313" defTabSz="457207" eaLnBrk="1" fontAlgn="auto" hangingPunct="1">
              <a:spcAft>
                <a:spcPts val="0"/>
              </a:spcAft>
              <a:buClr>
                <a:schemeClr val="bg2">
                  <a:lumMod val="40000"/>
                  <a:lumOff val="60000"/>
                </a:schemeClr>
              </a:buClr>
              <a:buFont typeface="Arial" panose="020B0604020202020204" pitchFamily="34" charset="0"/>
              <a:buChar char="•"/>
              <a:defRPr/>
            </a:pPr>
            <a:endParaRPr lang="en-US" dirty="0">
              <a:ea typeface="+mj-ea"/>
            </a:endParaRPr>
          </a:p>
        </p:txBody>
      </p:sp>
      <p:pic>
        <p:nvPicPr>
          <p:cNvPr id="28675" name="Picture 2" descr="C:\Users\dayaluvi\AppData\Local\Microsoft\Windows\Temporary Internet Files\Content.Outlook\8E8N8IWE\MSP 4913 171_smal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22425"/>
            <a:ext cx="5167313"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90C026D-A74F-A445-A0EA-BFA308690E6D}" type="slidenum">
              <a:rPr lang="en-US">
                <a:solidFill>
                  <a:srgbClr val="FFFFFF"/>
                </a:solidFill>
              </a:rPr>
              <a:pPr/>
              <a:t>11</a:t>
            </a:fld>
            <a:endParaRPr lang="en-US">
              <a:solidFill>
                <a:srgbClr val="FFFFFF"/>
              </a:solidFill>
            </a:endParaRPr>
          </a:p>
        </p:txBody>
      </p:sp>
      <p:pic>
        <p:nvPicPr>
          <p:cNvPr id="28677" name="Picture 4"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567363"/>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9613"/>
            <a:ext cx="3956050" cy="619125"/>
          </a:xfrm>
        </p:spPr>
        <p:txBody>
          <a:bodyPr>
            <a:normAutofit fontScale="90000"/>
          </a:bodyPr>
          <a:lstStyle/>
          <a:p>
            <a:pPr eaLnBrk="1" hangingPunct="1"/>
            <a:r>
              <a:rPr lang="en-US" b="1">
                <a:latin typeface="Century Gothic" charset="0"/>
              </a:rPr>
              <a:t>FOUNDATION</a:t>
            </a:r>
            <a:r>
              <a:rPr lang="en-US" sz="3800">
                <a:latin typeface="Century Gothic" charset="0"/>
              </a:rPr>
              <a:t/>
            </a:r>
            <a:br>
              <a:rPr lang="en-US" sz="3800">
                <a:latin typeface="Century Gothic" charset="0"/>
              </a:rPr>
            </a:br>
            <a:endParaRPr lang="en-US" sz="3800">
              <a:latin typeface="Century Gothic" charset="0"/>
            </a:endParaRPr>
          </a:p>
        </p:txBody>
      </p:sp>
      <p:sp>
        <p:nvSpPr>
          <p:cNvPr id="30723" name="Content Placeholder 2"/>
          <p:cNvSpPr>
            <a:spLocks noGrp="1"/>
          </p:cNvSpPr>
          <p:nvPr>
            <p:ph idx="1"/>
          </p:nvPr>
        </p:nvSpPr>
        <p:spPr>
          <a:xfrm>
            <a:off x="457200" y="1219200"/>
            <a:ext cx="6711950" cy="4195763"/>
          </a:xfrm>
        </p:spPr>
        <p:txBody>
          <a:bodyPr/>
          <a:lstStyle/>
          <a:p>
            <a:pPr eaLnBrk="1" hangingPunct="1">
              <a:lnSpc>
                <a:spcPct val="200000"/>
              </a:lnSpc>
            </a:pPr>
            <a:r>
              <a:rPr lang="en-US">
                <a:latin typeface="Century Gothic" charset="0"/>
              </a:rPr>
              <a:t>Create a Task Force</a:t>
            </a:r>
          </a:p>
          <a:p>
            <a:pPr eaLnBrk="1" hangingPunct="1">
              <a:lnSpc>
                <a:spcPct val="200000"/>
              </a:lnSpc>
            </a:pPr>
            <a:r>
              <a:rPr lang="en-US">
                <a:latin typeface="Century Gothic" charset="0"/>
              </a:rPr>
              <a:t>Develop a 5-year Strategic Plan</a:t>
            </a:r>
          </a:p>
          <a:p>
            <a:pPr eaLnBrk="1" hangingPunct="1">
              <a:lnSpc>
                <a:spcPct val="200000"/>
              </a:lnSpc>
            </a:pPr>
            <a:r>
              <a:rPr lang="en-US">
                <a:latin typeface="Century Gothic" charset="0"/>
              </a:rPr>
              <a:t>Develop a proposal: Center for Interprofessional Education in the Health Sciences</a:t>
            </a:r>
          </a:p>
          <a:p>
            <a:pPr eaLnBrk="1" hangingPunct="1">
              <a:lnSpc>
                <a:spcPct val="200000"/>
              </a:lnSpc>
            </a:pPr>
            <a:r>
              <a:rPr lang="en-US">
                <a:latin typeface="Century Gothic" charset="0"/>
              </a:rPr>
              <a:t>Provide resources (funding and personnel) to implement faculty and student centric initiatives</a:t>
            </a:r>
          </a:p>
          <a:p>
            <a:pPr eaLnBrk="1" hangingPunct="1"/>
            <a:endParaRPr lang="en-US">
              <a:latin typeface="Century Gothic" charset="0"/>
            </a:endParaRPr>
          </a:p>
          <a:p>
            <a:pPr eaLnBrk="1" hangingPunct="1"/>
            <a:endParaRPr lang="en-US">
              <a:latin typeface="Century Gothic" charset="0"/>
            </a:endParaRPr>
          </a:p>
        </p:txBody>
      </p:sp>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85BF8A6-9795-0D48-9E7B-7FB6750BEFBD}" type="slidenum">
              <a:rPr lang="en-US">
                <a:solidFill>
                  <a:srgbClr val="FFFFFF"/>
                </a:solidFill>
              </a:rPr>
              <a:pPr/>
              <a:t>12</a:t>
            </a:fld>
            <a:endParaRPr lang="en-US">
              <a:solidFill>
                <a:srgbClr val="FFFFFF"/>
              </a:solidFill>
            </a:endParaRPr>
          </a:p>
        </p:txBody>
      </p:sp>
      <p:pic>
        <p:nvPicPr>
          <p:cNvPr id="3072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76400" y="990600"/>
            <a:ext cx="3714750" cy="579438"/>
          </a:xfrm>
        </p:spPr>
        <p:txBody>
          <a:bodyPr/>
          <a:lstStyle/>
          <a:p>
            <a:pPr eaLnBrk="1" hangingPunct="1"/>
            <a:r>
              <a:rPr lang="en-US" b="1">
                <a:latin typeface="Century Gothic" charset="0"/>
              </a:rPr>
              <a:t>TASK FORCE</a:t>
            </a:r>
          </a:p>
        </p:txBody>
      </p:sp>
      <p:sp>
        <p:nvSpPr>
          <p:cNvPr id="3" name="Content Placeholder 2"/>
          <p:cNvSpPr>
            <a:spLocks noGrp="1"/>
          </p:cNvSpPr>
          <p:nvPr>
            <p:ph idx="1"/>
          </p:nvPr>
        </p:nvSpPr>
        <p:spPr>
          <a:xfrm>
            <a:off x="1619250" y="2001838"/>
            <a:ext cx="7186613" cy="3579812"/>
          </a:xfrm>
        </p:spPr>
        <p:txBody>
          <a:bodyPr>
            <a:normAutofit/>
          </a:bodyPr>
          <a:lstStyle/>
          <a:p>
            <a:pPr eaLnBrk="1" hangingPunct="1">
              <a:lnSpc>
                <a:spcPct val="80000"/>
              </a:lnSpc>
            </a:pPr>
            <a:r>
              <a:rPr lang="en-US" sz="1900">
                <a:latin typeface="Century Gothic" charset="0"/>
              </a:rPr>
              <a:t>Genevieve P. Zipp, </a:t>
            </a:r>
            <a:r>
              <a:rPr lang="en-US" sz="1900">
                <a:solidFill>
                  <a:srgbClr val="FFFF00"/>
                </a:solidFill>
                <a:latin typeface="Century Gothic" charset="0"/>
              </a:rPr>
              <a:t>PT</a:t>
            </a:r>
            <a:r>
              <a:rPr lang="en-US" sz="1900">
                <a:latin typeface="Century Gothic" charset="0"/>
              </a:rPr>
              <a:t>, EdD, Chair </a:t>
            </a:r>
          </a:p>
          <a:p>
            <a:pPr eaLnBrk="1" hangingPunct="1">
              <a:lnSpc>
                <a:spcPct val="80000"/>
              </a:lnSpc>
            </a:pPr>
            <a:r>
              <a:rPr lang="en-US" sz="1900">
                <a:latin typeface="Century Gothic" charset="0"/>
              </a:rPr>
              <a:t>Terrence Cahill, EdD, FAC</a:t>
            </a:r>
            <a:r>
              <a:rPr lang="en-US" sz="1900">
                <a:solidFill>
                  <a:srgbClr val="FFFF00"/>
                </a:solidFill>
                <a:latin typeface="Century Gothic" charset="0"/>
              </a:rPr>
              <a:t>HE</a:t>
            </a:r>
          </a:p>
          <a:p>
            <a:pPr eaLnBrk="1" hangingPunct="1">
              <a:lnSpc>
                <a:spcPct val="80000"/>
              </a:lnSpc>
            </a:pPr>
            <a:r>
              <a:rPr lang="en-US" sz="1900">
                <a:latin typeface="Century Gothic" charset="0"/>
              </a:rPr>
              <a:t>Vikram N. Dayalu, PhD, CCC - </a:t>
            </a:r>
            <a:r>
              <a:rPr lang="en-US" sz="1900">
                <a:solidFill>
                  <a:srgbClr val="FFFF00"/>
                </a:solidFill>
                <a:latin typeface="Century Gothic" charset="0"/>
              </a:rPr>
              <a:t>SLP</a:t>
            </a:r>
          </a:p>
          <a:p>
            <a:pPr eaLnBrk="1" hangingPunct="1">
              <a:lnSpc>
                <a:spcPct val="80000"/>
              </a:lnSpc>
            </a:pPr>
            <a:r>
              <a:rPr lang="en-US" sz="1900">
                <a:latin typeface="Century Gothic" charset="0"/>
              </a:rPr>
              <a:t>Carolyn Goeckel, MA, </a:t>
            </a:r>
            <a:r>
              <a:rPr lang="en-US" sz="1900">
                <a:solidFill>
                  <a:srgbClr val="FFFF00"/>
                </a:solidFill>
                <a:latin typeface="Century Gothic" charset="0"/>
              </a:rPr>
              <a:t>AT</a:t>
            </a:r>
            <a:r>
              <a:rPr lang="en-US" sz="1900">
                <a:latin typeface="Century Gothic" charset="0"/>
              </a:rPr>
              <a:t>C</a:t>
            </a:r>
          </a:p>
          <a:p>
            <a:pPr eaLnBrk="1" hangingPunct="1">
              <a:lnSpc>
                <a:spcPct val="80000"/>
              </a:lnSpc>
            </a:pPr>
            <a:r>
              <a:rPr lang="en-US" sz="1900">
                <a:latin typeface="Century Gothic" charset="0"/>
              </a:rPr>
              <a:t>Michael F. LaFountaine, EdD, ATC</a:t>
            </a:r>
          </a:p>
          <a:p>
            <a:pPr eaLnBrk="1" hangingPunct="1">
              <a:lnSpc>
                <a:spcPct val="80000"/>
              </a:lnSpc>
            </a:pPr>
            <a:r>
              <a:rPr lang="en-US" sz="1900">
                <a:latin typeface="Century Gothic" charset="0"/>
              </a:rPr>
              <a:t>Catherine M. Maher, PT, DPT, GCS</a:t>
            </a:r>
          </a:p>
          <a:p>
            <a:pPr eaLnBrk="1" hangingPunct="1">
              <a:lnSpc>
                <a:spcPct val="80000"/>
              </a:lnSpc>
            </a:pPr>
            <a:r>
              <a:rPr lang="en-US" sz="1900">
                <a:latin typeface="Century Gothic" charset="0"/>
              </a:rPr>
              <a:t>Thomas J. Mernar, PhD, </a:t>
            </a:r>
            <a:r>
              <a:rPr lang="en-US" sz="1900">
                <a:solidFill>
                  <a:srgbClr val="FFFF00"/>
                </a:solidFill>
                <a:latin typeface="Century Gothic" charset="0"/>
              </a:rPr>
              <a:t>OT</a:t>
            </a:r>
            <a:r>
              <a:rPr lang="en-US" sz="1900">
                <a:latin typeface="Century Gothic" charset="0"/>
              </a:rPr>
              <a:t>R</a:t>
            </a:r>
          </a:p>
          <a:p>
            <a:pPr eaLnBrk="1" hangingPunct="1">
              <a:lnSpc>
                <a:spcPct val="80000"/>
              </a:lnSpc>
            </a:pPr>
            <a:r>
              <a:rPr lang="en-US" sz="1900">
                <a:latin typeface="Century Gothic" charset="0"/>
              </a:rPr>
              <a:t>Howard J. Phillips, PT, PhD, OCS, ATC, FAAOMPT</a:t>
            </a:r>
          </a:p>
          <a:p>
            <a:pPr eaLnBrk="1" hangingPunct="1">
              <a:lnSpc>
                <a:spcPct val="80000"/>
              </a:lnSpc>
            </a:pPr>
            <a:r>
              <a:rPr lang="en-US" sz="1900">
                <a:latin typeface="Century Gothic" charset="0"/>
              </a:rPr>
              <a:t>Denise Rizzolo, PhD, </a:t>
            </a:r>
            <a:r>
              <a:rPr lang="en-US" sz="1900">
                <a:solidFill>
                  <a:srgbClr val="FFFF00"/>
                </a:solidFill>
                <a:latin typeface="Century Gothic" charset="0"/>
              </a:rPr>
              <a:t>PA</a:t>
            </a:r>
            <a:r>
              <a:rPr lang="en-US" sz="1900">
                <a:latin typeface="Century Gothic" charset="0"/>
              </a:rPr>
              <a:t>-C</a:t>
            </a:r>
          </a:p>
          <a:p>
            <a:pPr eaLnBrk="1" hangingPunct="1">
              <a:lnSpc>
                <a:spcPct val="80000"/>
              </a:lnSpc>
            </a:pPr>
            <a:r>
              <a:rPr lang="en-US" sz="1900">
                <a:latin typeface="Century Gothic" charset="0"/>
              </a:rPr>
              <a:t>Josephine DeVito, PhD, </a:t>
            </a:r>
            <a:r>
              <a:rPr lang="en-US" sz="1900">
                <a:solidFill>
                  <a:srgbClr val="FFFF00"/>
                </a:solidFill>
                <a:latin typeface="Century Gothic" charset="0"/>
              </a:rPr>
              <a:t>RN  ++</a:t>
            </a:r>
          </a:p>
          <a:p>
            <a:pPr eaLnBrk="1" hangingPunct="1">
              <a:lnSpc>
                <a:spcPct val="80000"/>
              </a:lnSpc>
            </a:pPr>
            <a:endParaRPr lang="en-US" sz="1900">
              <a:latin typeface="Century Gothic" charset="0"/>
            </a:endParaRPr>
          </a:p>
          <a:p>
            <a:pPr eaLnBrk="1" hangingPunct="1">
              <a:lnSpc>
                <a:spcPct val="80000"/>
              </a:lnSpc>
            </a:pPr>
            <a:endParaRPr lang="en-US" sz="1900">
              <a:latin typeface="Century Gothic" charset="0"/>
            </a:endParaRPr>
          </a:p>
          <a:p>
            <a:pPr lvl="1" eaLnBrk="1" hangingPunct="1">
              <a:lnSpc>
                <a:spcPct val="80000"/>
              </a:lnSpc>
            </a:pPr>
            <a:endParaRPr lang="en-US" sz="1700">
              <a:latin typeface="Century Gothic" charset="0"/>
            </a:endParaRPr>
          </a:p>
          <a:p>
            <a:pPr eaLnBrk="1" hangingPunct="1">
              <a:lnSpc>
                <a:spcPct val="80000"/>
              </a:lnSpc>
            </a:pPr>
            <a:endParaRPr lang="en-US" sz="1900">
              <a:latin typeface="Century Gothic" charset="0"/>
            </a:endParaRPr>
          </a:p>
          <a:p>
            <a:pPr lvl="1" eaLnBrk="1" hangingPunct="1">
              <a:lnSpc>
                <a:spcPct val="80000"/>
              </a:lnSpc>
            </a:pPr>
            <a:endParaRPr lang="en-US" sz="1700">
              <a:latin typeface="Century Gothic" charset="0"/>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990600"/>
            <a:ext cx="1354137" cy="462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61158AC-27C7-9C42-9A46-54BA4A4CF1A5}" type="slidenum">
              <a:rPr lang="en-US">
                <a:solidFill>
                  <a:srgbClr val="FFFFFF"/>
                </a:solidFill>
              </a:rPr>
              <a:pPr/>
              <a:t>13</a:t>
            </a:fld>
            <a:endParaRPr lang="en-US">
              <a:solidFill>
                <a:srgbClr val="FFFFFF"/>
              </a:solidFill>
            </a:endParaRPr>
          </a:p>
        </p:txBody>
      </p:sp>
      <p:pic>
        <p:nvPicPr>
          <p:cNvPr id="32774" name="Picture 4"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0288" y="561975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a:latin typeface="Century Gothic" charset="0"/>
              </a:rPr>
              <a:t>IPE can work if we…</a:t>
            </a:r>
          </a:p>
        </p:txBody>
      </p:sp>
      <p:graphicFrame>
        <p:nvGraphicFramePr>
          <p:cNvPr id="3" name="Diagram 2"/>
          <p:cNvGraphicFramePr/>
          <p:nvPr/>
        </p:nvGraphicFramePr>
        <p:xfrm>
          <a:off x="419100" y="1933575"/>
          <a:ext cx="7696200" cy="323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4E2016C-328D-5F42-B2B7-825E327F75A9}" type="slidenum">
              <a:rPr lang="en-US">
                <a:solidFill>
                  <a:srgbClr val="FFFFFF"/>
                </a:solidFill>
              </a:rPr>
              <a:pPr/>
              <a:t>14</a:t>
            </a:fld>
            <a:endParaRPr lang="en-US">
              <a:solidFill>
                <a:srgbClr val="FFFFFF"/>
              </a:solidFill>
            </a:endParaRPr>
          </a:p>
        </p:txBody>
      </p:sp>
      <p:pic>
        <p:nvPicPr>
          <p:cNvPr id="34821" name="Picture 4" descr="RECT LOGO.4col.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589588"/>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a:latin typeface="Century Gothic" charset="0"/>
              </a:rPr>
              <a:t>PLANNING</a:t>
            </a:r>
          </a:p>
        </p:txBody>
      </p:sp>
      <p:sp>
        <p:nvSpPr>
          <p:cNvPr id="36867" name="Content Placeholder 2"/>
          <p:cNvSpPr>
            <a:spLocks noGrp="1"/>
          </p:cNvSpPr>
          <p:nvPr>
            <p:ph idx="1"/>
          </p:nvPr>
        </p:nvSpPr>
        <p:spPr/>
        <p:txBody>
          <a:bodyPr/>
          <a:lstStyle/>
          <a:p>
            <a:pPr eaLnBrk="1" hangingPunct="1"/>
            <a:r>
              <a:rPr lang="en-US">
                <a:latin typeface="Century Gothic" charset="0"/>
              </a:rPr>
              <a:t>Faculty from all departments volunteered to be a part of this Task Force; members chose a chairperson  </a:t>
            </a:r>
          </a:p>
          <a:p>
            <a:pPr eaLnBrk="1" hangingPunct="1"/>
            <a:r>
              <a:rPr lang="en-US">
                <a:latin typeface="Century Gothic" charset="0"/>
              </a:rPr>
              <a:t>Developed a 5-year Strategic Plan </a:t>
            </a:r>
          </a:p>
          <a:p>
            <a:pPr eaLnBrk="1" hangingPunct="1"/>
            <a:r>
              <a:rPr lang="en-US">
                <a:latin typeface="Century Gothic" charset="0"/>
              </a:rPr>
              <a:t>Simultaneously, Task Force members interviewed colleagues to identify existing IPE activities</a:t>
            </a:r>
          </a:p>
          <a:p>
            <a:pPr eaLnBrk="1" hangingPunct="1"/>
            <a:r>
              <a:rPr lang="en-US">
                <a:latin typeface="Century Gothic" charset="0"/>
              </a:rPr>
              <a:t>Identified national and international centers of excellence in the domain of IPE</a:t>
            </a:r>
          </a:p>
          <a:p>
            <a:pPr eaLnBrk="1" hangingPunct="1"/>
            <a:r>
              <a:rPr lang="en-US">
                <a:latin typeface="Century Gothic" charset="0"/>
              </a:rPr>
              <a:t>Conducted a detailed review of literature related to IPE </a:t>
            </a:r>
          </a:p>
          <a:p>
            <a:pPr eaLnBrk="1" hangingPunct="1"/>
            <a:r>
              <a:rPr lang="en-US">
                <a:latin typeface="Century Gothic" charset="0"/>
              </a:rPr>
              <a:t>Curriculum mapping </a:t>
            </a:r>
          </a:p>
          <a:p>
            <a:pPr eaLnBrk="1" hangingPunct="1"/>
            <a:endParaRPr lang="en-US">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64E75CF-899E-C041-BAF8-64BE96C5B403}" type="slidenum">
              <a:rPr lang="en-US">
                <a:solidFill>
                  <a:srgbClr val="FFFFFF"/>
                </a:solidFill>
              </a:rPr>
              <a:pPr/>
              <a:t>15</a:t>
            </a:fld>
            <a:endParaRPr lang="en-US">
              <a:solidFill>
                <a:srgbClr val="FFFFFF"/>
              </a:solidFill>
            </a:endParaRPr>
          </a:p>
        </p:txBody>
      </p:sp>
      <p:pic>
        <p:nvPicPr>
          <p:cNvPr id="36869"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a:latin typeface="Century Gothic" charset="0"/>
              </a:rPr>
              <a:t>PLANNING</a:t>
            </a:r>
            <a:endParaRPr lang="en-US">
              <a:latin typeface="Century Gothic" charset="0"/>
            </a:endParaRPr>
          </a:p>
        </p:txBody>
      </p:sp>
      <p:sp>
        <p:nvSpPr>
          <p:cNvPr id="3" name="Content Placeholder 2"/>
          <p:cNvSpPr>
            <a:spLocks noGrp="1"/>
          </p:cNvSpPr>
          <p:nvPr>
            <p:ph idx="1"/>
          </p:nvPr>
        </p:nvSpPr>
        <p:spPr>
          <a:xfrm>
            <a:off x="301625" y="2001838"/>
            <a:ext cx="8504238" cy="3646487"/>
          </a:xfrm>
        </p:spPr>
        <p:txBody>
          <a:bodyPr rtlCol="0">
            <a:normAutofit fontScale="92500" lnSpcReduction="1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smtClean="0">
                <a:ea typeface="+mj-ea"/>
              </a:rPr>
              <a:t>Five Year Strategic Plan</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u="sng" dirty="0" smtClean="0">
                <a:ea typeface="+mj-ea"/>
              </a:rPr>
              <a:t>Mission Statement: </a:t>
            </a:r>
            <a:r>
              <a:rPr lang="en-US" dirty="0" smtClean="0">
                <a:ea typeface="+mj-ea"/>
              </a:rPr>
              <a:t>To </a:t>
            </a:r>
            <a:r>
              <a:rPr lang="en-US" dirty="0">
                <a:ea typeface="+mj-ea"/>
              </a:rPr>
              <a:t>create experiential learning opportunities that foster individual development of quantitative and qualitative skills necessary for effective collaboration among health care providers to ensure the highest quality of patient centered-care</a:t>
            </a:r>
            <a:r>
              <a:rPr lang="en-US" dirty="0" smtClean="0">
                <a:ea typeface="+mj-ea"/>
              </a:rPr>
              <a:t>.</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u="sng" dirty="0">
                <a:ea typeface="+mj-ea"/>
              </a:rPr>
              <a:t>Goal 1: </a:t>
            </a:r>
            <a:r>
              <a:rPr lang="en-US" dirty="0">
                <a:ea typeface="+mj-ea"/>
              </a:rPr>
              <a:t> Foster a </a:t>
            </a:r>
            <a:r>
              <a:rPr lang="en-US" b="1" dirty="0">
                <a:ea typeface="+mj-ea"/>
              </a:rPr>
              <a:t>community of faculty, students, practitioners, and staff </a:t>
            </a:r>
            <a:r>
              <a:rPr lang="en-US" dirty="0">
                <a:ea typeface="+mj-ea"/>
              </a:rPr>
              <a:t>that value </a:t>
            </a:r>
            <a:r>
              <a:rPr lang="en-US" dirty="0" err="1">
                <a:ea typeface="+mj-ea"/>
              </a:rPr>
              <a:t>interprofessional</a:t>
            </a:r>
            <a:r>
              <a:rPr lang="en-US" dirty="0">
                <a:ea typeface="+mj-ea"/>
              </a:rPr>
              <a:t> evidenced-based educational experiences within the academy as a mechanism to support a strong foundation for the advancement of </a:t>
            </a:r>
            <a:r>
              <a:rPr lang="en-US" dirty="0" err="1">
                <a:ea typeface="+mj-ea"/>
              </a:rPr>
              <a:t>interprofessional</a:t>
            </a:r>
            <a:r>
              <a:rPr lang="en-US" dirty="0">
                <a:ea typeface="+mj-ea"/>
              </a:rPr>
              <a:t> evidenced-based practice.</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u="sng" dirty="0">
                <a:ea typeface="+mj-ea"/>
              </a:rPr>
              <a:t>Goal 2:</a:t>
            </a:r>
            <a:r>
              <a:rPr lang="en-US" b="1" u="sng" dirty="0">
                <a:ea typeface="+mj-ea"/>
              </a:rPr>
              <a:t> </a:t>
            </a:r>
            <a:r>
              <a:rPr lang="en-US" dirty="0">
                <a:ea typeface="+mj-ea"/>
              </a:rPr>
              <a:t>Create </a:t>
            </a:r>
            <a:r>
              <a:rPr lang="en-US" b="1" dirty="0">
                <a:ea typeface="+mj-ea"/>
              </a:rPr>
              <a:t>student experiential learning opportunities </a:t>
            </a:r>
            <a:r>
              <a:rPr lang="en-US" dirty="0">
                <a:ea typeface="+mj-ea"/>
              </a:rPr>
              <a:t>that foster individual development of quantitative and qualitative skills necessary for effective collaboration among health care providers to ensure the highest quality of patient centered-care.</a:t>
            </a:r>
          </a:p>
          <a:p>
            <a:pPr marL="742962" lvl="1" indent="-285755" defTabSz="457207" eaLnBrk="1" fontAlgn="auto" hangingPunct="1">
              <a:spcAft>
                <a:spcPts val="0"/>
              </a:spcAft>
              <a:buClr>
                <a:schemeClr val="bg2">
                  <a:lumMod val="40000"/>
                  <a:lumOff val="60000"/>
                </a:schemeClr>
              </a:buClr>
              <a:buFont typeface="Wingdings 3" charset="2"/>
              <a:buChar char=""/>
              <a:defRPr/>
            </a:pPr>
            <a:endParaRPr lang="en-US" dirty="0">
              <a:ea typeface="+mj-ea"/>
            </a:endParaRPr>
          </a:p>
          <a:p>
            <a:pPr marL="742962" lvl="1" indent="-285755" defTabSz="457207" eaLnBrk="1" fontAlgn="auto" hangingPunct="1">
              <a:spcAft>
                <a:spcPts val="0"/>
              </a:spcAft>
              <a:buClr>
                <a:schemeClr val="bg2">
                  <a:lumMod val="40000"/>
                  <a:lumOff val="60000"/>
                </a:schemeClr>
              </a:buClr>
              <a:buFont typeface="Wingdings 3" charset="2"/>
              <a:buChar char=""/>
              <a:defRPr/>
            </a:pPr>
            <a:endParaRPr lang="en-US" dirty="0">
              <a:ea typeface="+mj-ea"/>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F12875C-67AA-A64A-A8D8-4E1E8C4BF174}" type="slidenum">
              <a:rPr lang="en-US">
                <a:solidFill>
                  <a:srgbClr val="FFFFFF"/>
                </a:solidFill>
              </a:rPr>
              <a:pPr/>
              <a:t>16</a:t>
            </a:fld>
            <a:endParaRPr lang="en-US">
              <a:solidFill>
                <a:srgbClr val="FFFFFF"/>
              </a:solidFill>
            </a:endParaRPr>
          </a:p>
        </p:txBody>
      </p:sp>
      <p:pic>
        <p:nvPicPr>
          <p:cNvPr id="38917"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568325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65125"/>
            <a:ext cx="8534400" cy="568325"/>
          </a:xfrm>
        </p:spPr>
        <p:txBody>
          <a:bodyPr rtlCol="0">
            <a:normAutofit fontScale="90000"/>
          </a:bodyPr>
          <a:lstStyle/>
          <a:p>
            <a:pPr algn="ctr" defTabSz="457207" eaLnBrk="1" fontAlgn="auto" hangingPunct="1">
              <a:spcAft>
                <a:spcPts val="0"/>
              </a:spcAft>
              <a:defRPr/>
            </a:pPr>
            <a:r>
              <a:rPr lang="en-US" b="1" dirty="0" smtClean="0">
                <a:ea typeface="+mj-ea"/>
              </a:rPr>
              <a:t>School-Wide Implementation                                                          Faculty Centric Activities </a:t>
            </a:r>
            <a:endParaRPr lang="en-US" b="1" dirty="0">
              <a:ea typeface="+mj-ea"/>
            </a:endParaRPr>
          </a:p>
        </p:txBody>
      </p:sp>
      <p:sp>
        <p:nvSpPr>
          <p:cNvPr id="40963" name="Content Placeholder 2"/>
          <p:cNvSpPr>
            <a:spLocks noGrp="1"/>
          </p:cNvSpPr>
          <p:nvPr>
            <p:ph idx="1"/>
          </p:nvPr>
        </p:nvSpPr>
        <p:spPr>
          <a:xfrm>
            <a:off x="469900" y="1630363"/>
            <a:ext cx="7315200" cy="4308475"/>
          </a:xfrm>
        </p:spPr>
        <p:txBody>
          <a:bodyPr/>
          <a:lstStyle/>
          <a:p>
            <a:pPr eaLnBrk="1" hangingPunct="1">
              <a:lnSpc>
                <a:spcPct val="160000"/>
              </a:lnSpc>
            </a:pPr>
            <a:r>
              <a:rPr lang="en-US" sz="1600">
                <a:latin typeface="Century Gothic" charset="0"/>
              </a:rPr>
              <a:t>Baseline survey of faculty on their perception of IPE</a:t>
            </a:r>
          </a:p>
          <a:p>
            <a:pPr eaLnBrk="1" hangingPunct="1">
              <a:lnSpc>
                <a:spcPct val="160000"/>
              </a:lnSpc>
            </a:pPr>
            <a:r>
              <a:rPr lang="en-US" sz="1600">
                <a:latin typeface="Century Gothic" charset="0"/>
              </a:rPr>
              <a:t>Faculty Retreat focused on exploring evidence-based IPE practices</a:t>
            </a:r>
          </a:p>
          <a:p>
            <a:pPr eaLnBrk="1" hangingPunct="1">
              <a:lnSpc>
                <a:spcPct val="160000"/>
              </a:lnSpc>
            </a:pPr>
            <a:r>
              <a:rPr lang="en-US" sz="1600">
                <a:latin typeface="Century Gothic" charset="0"/>
              </a:rPr>
              <a:t>Follow-up survey</a:t>
            </a:r>
          </a:p>
          <a:p>
            <a:pPr eaLnBrk="1" hangingPunct="1">
              <a:lnSpc>
                <a:spcPct val="160000"/>
              </a:lnSpc>
            </a:pPr>
            <a:r>
              <a:rPr lang="en-US" sz="1600">
                <a:latin typeface="Century Gothic" charset="0"/>
              </a:rPr>
              <a:t>2</a:t>
            </a:r>
            <a:r>
              <a:rPr lang="en-US" sz="1600" baseline="30000">
                <a:latin typeface="Century Gothic" charset="0"/>
              </a:rPr>
              <a:t>nd</a:t>
            </a:r>
            <a:r>
              <a:rPr lang="en-US" sz="1600">
                <a:latin typeface="Century Gothic" charset="0"/>
              </a:rPr>
              <a:t> Faculty Retreat- Included a workshop titled “Exploring Possibilities in IPE” with experts in health professions education from across the Northeast</a:t>
            </a:r>
          </a:p>
          <a:p>
            <a:pPr eaLnBrk="1" hangingPunct="1">
              <a:lnSpc>
                <a:spcPct val="160000"/>
              </a:lnSpc>
            </a:pPr>
            <a:r>
              <a:rPr lang="en-US" sz="1600">
                <a:latin typeface="Century Gothic" charset="0"/>
              </a:rPr>
              <a:t>Developed an annual faculty award</a:t>
            </a:r>
            <a:r>
              <a:rPr lang="en-US" sz="1600" i="1">
                <a:latin typeface="Century Gothic" charset="0"/>
              </a:rPr>
              <a:t> -</a:t>
            </a:r>
            <a:r>
              <a:rPr lang="en-US" sz="1600" b="1">
                <a:latin typeface="Century Gothic" charset="0"/>
              </a:rPr>
              <a:t>Award for Excellence in Interprofessional Education</a:t>
            </a:r>
          </a:p>
          <a:p>
            <a:pPr eaLnBrk="1" hangingPunct="1">
              <a:lnSpc>
                <a:spcPct val="160000"/>
              </a:lnSpc>
            </a:pPr>
            <a:r>
              <a:rPr lang="en-US" sz="1600">
                <a:latin typeface="Century Gothic" charset="0"/>
              </a:rPr>
              <a:t>Faculty-to- Faculty round table discussions on Teaching Excellence</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4EB6548F-83DA-1248-A63A-E31A37DEE40F}" type="slidenum">
              <a:rPr lang="en-US">
                <a:solidFill>
                  <a:srgbClr val="FFFFFF"/>
                </a:solidFill>
              </a:rPr>
              <a:pPr/>
              <a:t>17</a:t>
            </a:fld>
            <a:endParaRPr lang="en-US">
              <a:solidFill>
                <a:srgbClr val="FFFFFF"/>
              </a:solidFill>
            </a:endParaRPr>
          </a:p>
        </p:txBody>
      </p:sp>
      <p:pic>
        <p:nvPicPr>
          <p:cNvPr id="4096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7912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3713"/>
            <a:ext cx="8534400" cy="569912"/>
          </a:xfrm>
        </p:spPr>
        <p:txBody>
          <a:bodyPr rtlCol="0">
            <a:normAutofit fontScale="90000"/>
          </a:bodyPr>
          <a:lstStyle/>
          <a:p>
            <a:pPr defTabSz="457207" eaLnBrk="1" fontAlgn="auto" hangingPunct="1">
              <a:spcAft>
                <a:spcPts val="0"/>
              </a:spcAft>
              <a:defRPr/>
            </a:pPr>
            <a:r>
              <a:rPr lang="en-US" b="1" dirty="0">
                <a:ea typeface="+mj-ea"/>
              </a:rPr>
              <a:t>School-Wide Implementation                                                          </a:t>
            </a:r>
            <a:r>
              <a:rPr lang="en-US" b="1" dirty="0" smtClean="0">
                <a:ea typeface="+mj-ea"/>
              </a:rPr>
              <a:t>Student Centric </a:t>
            </a:r>
            <a:r>
              <a:rPr lang="en-US" b="1" dirty="0">
                <a:ea typeface="+mj-ea"/>
              </a:rPr>
              <a:t>Activities </a:t>
            </a:r>
            <a:endParaRPr lang="en-US" dirty="0">
              <a:ea typeface="+mj-ea"/>
            </a:endParaRPr>
          </a:p>
        </p:txBody>
      </p:sp>
      <p:sp>
        <p:nvSpPr>
          <p:cNvPr id="3" name="Content Placeholder 2"/>
          <p:cNvSpPr>
            <a:spLocks noGrp="1"/>
          </p:cNvSpPr>
          <p:nvPr>
            <p:ph idx="1"/>
          </p:nvPr>
        </p:nvSpPr>
        <p:spPr>
          <a:xfrm>
            <a:off x="457200" y="1676400"/>
            <a:ext cx="6711950" cy="4195763"/>
          </a:xfrm>
        </p:spPr>
        <p:txBody>
          <a:bodyPr rtlCol="0">
            <a:normAutofit fontScale="85000" lnSpcReduction="20000"/>
          </a:bodyPr>
          <a:lstStyle/>
          <a:p>
            <a:pPr marL="342906" indent="-342906"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Conceptualizing Student Activities: IPE </a:t>
            </a:r>
            <a:r>
              <a:rPr lang="en-US" dirty="0">
                <a:ea typeface="+mj-ea"/>
              </a:rPr>
              <a:t>experiences </a:t>
            </a:r>
            <a:r>
              <a:rPr lang="en-US" dirty="0" smtClean="0">
                <a:ea typeface="+mj-ea"/>
              </a:rPr>
              <a:t>are offered at </a:t>
            </a:r>
            <a:r>
              <a:rPr lang="en-US" dirty="0">
                <a:ea typeface="+mj-ea"/>
              </a:rPr>
              <a:t>major transitional points within each health science programs </a:t>
            </a:r>
            <a:r>
              <a:rPr lang="en-US" dirty="0" smtClean="0">
                <a:ea typeface="+mj-ea"/>
              </a:rPr>
              <a:t>curriculum</a:t>
            </a:r>
          </a:p>
          <a:p>
            <a:pPr marL="742962" lvl="1" indent="-285755"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Core </a:t>
            </a:r>
            <a:r>
              <a:rPr lang="en-US" dirty="0">
                <a:ea typeface="+mj-ea"/>
              </a:rPr>
              <a:t>Signature IPE </a:t>
            </a:r>
            <a:r>
              <a:rPr lang="en-US" dirty="0" smtClean="0">
                <a:ea typeface="+mj-ea"/>
              </a:rPr>
              <a:t>Experiences</a:t>
            </a:r>
          </a:p>
          <a:p>
            <a:pPr marL="742962" lvl="1" indent="-285755"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IPE </a:t>
            </a:r>
            <a:r>
              <a:rPr lang="en-US" dirty="0">
                <a:ea typeface="+mj-ea"/>
              </a:rPr>
              <a:t>E</a:t>
            </a:r>
            <a:r>
              <a:rPr lang="en-US" dirty="0" smtClean="0">
                <a:ea typeface="+mj-ea"/>
              </a:rPr>
              <a:t>xperiences must support </a:t>
            </a:r>
            <a:r>
              <a:rPr lang="en-US" dirty="0">
                <a:ea typeface="+mj-ea"/>
              </a:rPr>
              <a:t>the </a:t>
            </a:r>
            <a:r>
              <a:rPr lang="en-US" dirty="0" smtClean="0">
                <a:ea typeface="+mj-ea"/>
              </a:rPr>
              <a:t>following:</a:t>
            </a:r>
          </a:p>
          <a:p>
            <a:pPr marL="1143020" lvl="2" indent="-228604"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Patient-centered care</a:t>
            </a:r>
          </a:p>
          <a:p>
            <a:pPr marL="1143020" lvl="2" indent="-228604"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Evidenced-based practice</a:t>
            </a:r>
          </a:p>
          <a:p>
            <a:pPr marL="1143020" lvl="2" indent="-228604"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Critical thinking</a:t>
            </a:r>
          </a:p>
          <a:p>
            <a:pPr marL="1143020" lvl="2" indent="-228604" defTabSz="457207" eaLnBrk="1" fontAlgn="auto" hangingPunct="1">
              <a:lnSpc>
                <a:spcPct val="150000"/>
              </a:lnSpc>
              <a:spcAft>
                <a:spcPts val="0"/>
              </a:spcAft>
              <a:buClr>
                <a:schemeClr val="bg2">
                  <a:lumMod val="40000"/>
                  <a:lumOff val="60000"/>
                </a:schemeClr>
              </a:buClr>
              <a:buFont typeface="Wingdings 3" charset="2"/>
              <a:buChar char=""/>
              <a:defRPr/>
            </a:pPr>
            <a:r>
              <a:rPr lang="en-US" dirty="0" smtClean="0">
                <a:ea typeface="+mj-ea"/>
              </a:rPr>
              <a:t>Transformative </a:t>
            </a:r>
            <a:r>
              <a:rPr lang="en-US" dirty="0">
                <a:ea typeface="+mj-ea"/>
              </a:rPr>
              <a:t>learning experiences using apprenticeships and mentorship experiences and </a:t>
            </a:r>
            <a:r>
              <a:rPr lang="en-US" dirty="0" err="1">
                <a:ea typeface="+mj-ea"/>
              </a:rPr>
              <a:t>interprofessional</a:t>
            </a:r>
            <a:r>
              <a:rPr lang="en-US" dirty="0">
                <a:ea typeface="+mj-ea"/>
              </a:rPr>
              <a:t> teaming opportunities.</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238F9D8-A146-BE45-A685-A39D4C02509F}" type="slidenum">
              <a:rPr lang="en-US">
                <a:solidFill>
                  <a:srgbClr val="FFFFFF"/>
                </a:solidFill>
              </a:rPr>
              <a:pPr/>
              <a:t>18</a:t>
            </a:fld>
            <a:endParaRPr lang="en-US">
              <a:solidFill>
                <a:srgbClr val="FFFFFF"/>
              </a:solidFill>
            </a:endParaRPr>
          </a:p>
        </p:txBody>
      </p:sp>
      <p:pic>
        <p:nvPicPr>
          <p:cNvPr id="43013"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57150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6563"/>
            <a:ext cx="8534400" cy="568325"/>
          </a:xfrm>
        </p:spPr>
        <p:txBody>
          <a:bodyPr rtlCol="0">
            <a:normAutofit fontScale="90000"/>
          </a:bodyPr>
          <a:lstStyle/>
          <a:p>
            <a:pPr defTabSz="457207" eaLnBrk="1" fontAlgn="auto" hangingPunct="1">
              <a:spcAft>
                <a:spcPts val="0"/>
              </a:spcAft>
              <a:defRPr/>
            </a:pPr>
            <a:r>
              <a:rPr lang="en-US" b="1" dirty="0">
                <a:ea typeface="+mj-ea"/>
              </a:rPr>
              <a:t>School-Wide Implementation                                                          Student Centric Activities </a:t>
            </a:r>
            <a:endParaRPr lang="en-US" dirty="0">
              <a:ea typeface="+mj-ea"/>
            </a:endParaRPr>
          </a:p>
        </p:txBody>
      </p:sp>
      <p:sp>
        <p:nvSpPr>
          <p:cNvPr id="45059" name="Content Placeholder 2"/>
          <p:cNvSpPr>
            <a:spLocks noGrp="1"/>
          </p:cNvSpPr>
          <p:nvPr>
            <p:ph idx="1"/>
          </p:nvPr>
        </p:nvSpPr>
        <p:spPr>
          <a:xfrm>
            <a:off x="457200" y="1752600"/>
            <a:ext cx="6711950" cy="4195763"/>
          </a:xfrm>
        </p:spPr>
        <p:txBody>
          <a:bodyPr/>
          <a:lstStyle/>
          <a:p>
            <a:pPr eaLnBrk="1" hangingPunct="1"/>
            <a:r>
              <a:rPr lang="en-US">
                <a:latin typeface="Century Gothic" charset="0"/>
              </a:rPr>
              <a:t>Core Signature IPE Experience # 1 </a:t>
            </a:r>
          </a:p>
          <a:p>
            <a:pPr lvl="1" eaLnBrk="1" hangingPunct="1"/>
            <a:r>
              <a:rPr lang="en-US">
                <a:latin typeface="Century Gothic" charset="0"/>
              </a:rPr>
              <a:t>engage pre-professional health science students </a:t>
            </a:r>
          </a:p>
          <a:p>
            <a:pPr lvl="1" eaLnBrk="1" hangingPunct="1"/>
            <a:r>
              <a:rPr lang="en-US">
                <a:latin typeface="Century Gothic" charset="0"/>
              </a:rPr>
              <a:t>screening of a commercially developed video entitled “Autism in Love” (ReelAbilities™)</a:t>
            </a:r>
          </a:p>
          <a:p>
            <a:pPr lvl="1" eaLnBrk="1" hangingPunct="1"/>
            <a:r>
              <a:rPr lang="en-US">
                <a:latin typeface="Century Gothic" charset="0"/>
              </a:rPr>
              <a:t> exposed pre-professional students to the various healthcare professionals that potentially might collaborate on a patient’s plan of care</a:t>
            </a:r>
          </a:p>
          <a:p>
            <a:pPr eaLnBrk="1" hangingPunct="1"/>
            <a:r>
              <a:rPr lang="en-US">
                <a:latin typeface="Century Gothic" charset="0"/>
              </a:rPr>
              <a:t>Core Signature IPE Experience # 2</a:t>
            </a:r>
          </a:p>
          <a:p>
            <a:pPr lvl="1" eaLnBrk="1" hangingPunct="1"/>
            <a:r>
              <a:rPr lang="en-US">
                <a:latin typeface="Century Gothic" charset="0"/>
              </a:rPr>
              <a:t>Foundational awareness on IPE on orientation day</a:t>
            </a:r>
          </a:p>
          <a:p>
            <a:pPr lvl="1" eaLnBrk="1" hangingPunct="1"/>
            <a:r>
              <a:rPr lang="en-US">
                <a:latin typeface="Century Gothic" charset="0"/>
              </a:rPr>
              <a:t>Brief introductory presentation, followed by the viewing of a commercially produced client video</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18C10B1-EE31-EC48-A1D0-9AE2C0833376}" type="slidenum">
              <a:rPr lang="en-US">
                <a:solidFill>
                  <a:srgbClr val="FFFFFF"/>
                </a:solidFill>
              </a:rPr>
              <a:pPr/>
              <a:t>19</a:t>
            </a:fld>
            <a:endParaRPr lang="en-US">
              <a:solidFill>
                <a:srgbClr val="FFFFFF"/>
              </a:solidFill>
            </a:endParaRPr>
          </a:p>
        </p:txBody>
      </p:sp>
      <p:pic>
        <p:nvPicPr>
          <p:cNvPr id="45061"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663" y="5795963"/>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solidFill>
                  <a:srgbClr val="00B0F0"/>
                </a:solidFill>
                <a:latin typeface="Century Gothic" charset="0"/>
              </a:rPr>
              <a:t>What is IPE?</a:t>
            </a:r>
          </a:p>
        </p:txBody>
      </p:sp>
      <p:sp>
        <p:nvSpPr>
          <p:cNvPr id="10243" name="Content Placeholder 2"/>
          <p:cNvSpPr>
            <a:spLocks noGrp="1"/>
          </p:cNvSpPr>
          <p:nvPr>
            <p:ph idx="1"/>
          </p:nvPr>
        </p:nvSpPr>
        <p:spPr>
          <a:xfrm>
            <a:off x="457200" y="1600200"/>
            <a:ext cx="8229600" cy="4114800"/>
          </a:xfrm>
        </p:spPr>
        <p:txBody>
          <a:bodyPr/>
          <a:lstStyle/>
          <a:p>
            <a:pPr eaLnBrk="1" hangingPunct="1"/>
            <a:r>
              <a:rPr lang="en-US">
                <a:latin typeface="Century Gothic" charset="0"/>
              </a:rPr>
              <a:t>According to the World Health Organization, “Interprofessional education occurs when students from two or more professions learn about, from, and with each other to enable effective collaboration and improve health outcomes.”</a:t>
            </a:r>
          </a:p>
        </p:txBody>
      </p:sp>
      <p:pic>
        <p:nvPicPr>
          <p:cNvPr id="10244"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5715000"/>
            <a:ext cx="280987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82DD0CC-8C83-DD49-9582-83662B1BB30C}" type="slidenum">
              <a:rPr lang="en-US">
                <a:solidFill>
                  <a:srgbClr val="FFFFFF"/>
                </a:solidFill>
              </a:rPr>
              <a:pPr/>
              <a:t>2</a:t>
            </a:fld>
            <a:endParaRPr lang="en-US">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9450"/>
            <a:ext cx="8534400" cy="569913"/>
          </a:xfrm>
        </p:spPr>
        <p:txBody>
          <a:bodyPr rtlCol="0">
            <a:normAutofit fontScale="90000"/>
          </a:bodyPr>
          <a:lstStyle/>
          <a:p>
            <a:pPr defTabSz="457207" eaLnBrk="1" fontAlgn="auto" hangingPunct="1">
              <a:spcAft>
                <a:spcPts val="0"/>
              </a:spcAft>
              <a:defRPr/>
            </a:pPr>
            <a:r>
              <a:rPr lang="en-US" b="1" dirty="0">
                <a:ea typeface="+mj-ea"/>
              </a:rPr>
              <a:t>School-Wide Implementation                                                          Student Centric Activities </a:t>
            </a:r>
            <a:endParaRPr lang="en-US" dirty="0">
              <a:ea typeface="+mj-ea"/>
            </a:endParaRPr>
          </a:p>
        </p:txBody>
      </p:sp>
      <p:sp>
        <p:nvSpPr>
          <p:cNvPr id="3" name="Content Placeholder 2"/>
          <p:cNvSpPr>
            <a:spLocks noGrp="1"/>
          </p:cNvSpPr>
          <p:nvPr>
            <p:ph idx="1"/>
          </p:nvPr>
        </p:nvSpPr>
        <p:spPr>
          <a:xfrm>
            <a:off x="301625" y="2001838"/>
            <a:ext cx="8504238" cy="3560762"/>
          </a:xfrm>
        </p:spPr>
        <p:txBody>
          <a:bodyPr>
            <a:normAutofit/>
          </a:bodyPr>
          <a:lstStyle/>
          <a:p>
            <a:pPr eaLnBrk="1" hangingPunct="1">
              <a:lnSpc>
                <a:spcPct val="80000"/>
              </a:lnSpc>
            </a:pPr>
            <a:r>
              <a:rPr lang="en-US" sz="1900">
                <a:latin typeface="Century Gothic" charset="0"/>
              </a:rPr>
              <a:t>Core Signature IPE experience # 3</a:t>
            </a:r>
          </a:p>
          <a:p>
            <a:pPr lvl="1" eaLnBrk="1" hangingPunct="1">
              <a:lnSpc>
                <a:spcPct val="130000"/>
              </a:lnSpc>
            </a:pPr>
            <a:r>
              <a:rPr lang="en-US" sz="1700">
                <a:latin typeface="Century Gothic" charset="0"/>
              </a:rPr>
              <a:t>Interprofessional Perspectives Speaker Series (IPSS) is an annual event for the School</a:t>
            </a:r>
            <a:r>
              <a:rPr lang="ja-JP" altLang="en-US" sz="1700">
                <a:latin typeface="Century Gothic" charset="0"/>
              </a:rPr>
              <a:t>’</a:t>
            </a:r>
            <a:r>
              <a:rPr lang="en-US" sz="1700">
                <a:latin typeface="Century Gothic" charset="0"/>
              </a:rPr>
              <a:t>s student body, faculty, SHU community at large, School</a:t>
            </a:r>
            <a:r>
              <a:rPr lang="ja-JP" altLang="en-US" sz="1700">
                <a:latin typeface="Century Gothic" charset="0"/>
              </a:rPr>
              <a:t>’</a:t>
            </a:r>
            <a:r>
              <a:rPr lang="en-US" sz="1700">
                <a:latin typeface="Century Gothic" charset="0"/>
              </a:rPr>
              <a:t>s clinical community partners and our neighbors in the community</a:t>
            </a:r>
          </a:p>
          <a:p>
            <a:pPr lvl="1" eaLnBrk="1" hangingPunct="1">
              <a:lnSpc>
                <a:spcPct val="130000"/>
              </a:lnSpc>
            </a:pPr>
            <a:r>
              <a:rPr lang="en-US" sz="1700">
                <a:latin typeface="Century Gothic" charset="0"/>
              </a:rPr>
              <a:t>Designed to motivate and assist students in seeing themselves as part of a global community addressing today</a:t>
            </a:r>
            <a:r>
              <a:rPr lang="ja-JP" altLang="en-US" sz="1700">
                <a:latin typeface="Century Gothic" charset="0"/>
              </a:rPr>
              <a:t>’</a:t>
            </a:r>
            <a:r>
              <a:rPr lang="en-US" sz="1700">
                <a:latin typeface="Century Gothic" charset="0"/>
              </a:rPr>
              <a:t>s health care issues  </a:t>
            </a:r>
          </a:p>
          <a:p>
            <a:pPr lvl="1" eaLnBrk="1" hangingPunct="1">
              <a:lnSpc>
                <a:spcPct val="130000"/>
              </a:lnSpc>
            </a:pPr>
            <a:r>
              <a:rPr lang="en-US" sz="1700">
                <a:latin typeface="Century Gothic" charset="0"/>
              </a:rPr>
              <a:t>The Interprofessional Perspectives Speaker for 2013 was Eric LeGrand, Rutgers University student athlete who suffered a spinal cord injury during a University football game</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823C26B1-030A-F54E-9559-4525C29C8D1E}" type="slidenum">
              <a:rPr lang="en-US">
                <a:solidFill>
                  <a:srgbClr val="FFFFFF"/>
                </a:solidFill>
              </a:rPr>
              <a:pPr/>
              <a:t>20</a:t>
            </a:fld>
            <a:endParaRPr lang="en-US">
              <a:solidFill>
                <a:srgbClr val="FFFFFF"/>
              </a:solidFill>
            </a:endParaRPr>
          </a:p>
        </p:txBody>
      </p:sp>
      <p:pic>
        <p:nvPicPr>
          <p:cNvPr id="47109"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55626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b="1">
                <a:latin typeface="Century Gothic" charset="0"/>
              </a:rPr>
              <a:t>Eric LeGrand</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1600"/>
            <a:ext cx="7483475" cy="4953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1D58C53-DEA8-A64D-871B-F5848416CC49}" type="slidenum">
              <a:rPr lang="en-US">
                <a:solidFill>
                  <a:srgbClr val="FFFFFF"/>
                </a:solidFill>
              </a:rPr>
              <a:pPr/>
              <a:t>21</a:t>
            </a:fld>
            <a:endParaRPr 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466725"/>
            <a:ext cx="8534400" cy="569913"/>
          </a:xfrm>
        </p:spPr>
        <p:txBody>
          <a:bodyPr rtlCol="0">
            <a:normAutofit fontScale="90000"/>
          </a:bodyPr>
          <a:lstStyle/>
          <a:p>
            <a:pPr defTabSz="457207" eaLnBrk="1" fontAlgn="auto" hangingPunct="1">
              <a:spcAft>
                <a:spcPts val="0"/>
              </a:spcAft>
              <a:defRPr/>
            </a:pPr>
            <a:r>
              <a:rPr lang="en-US" b="1" dirty="0">
                <a:ea typeface="+mj-ea"/>
              </a:rPr>
              <a:t>School-Wide Implementation                                                          Student Centric Activities </a:t>
            </a:r>
            <a:endParaRPr lang="en-US" dirty="0">
              <a:ea typeface="+mj-ea"/>
            </a:endParaRPr>
          </a:p>
        </p:txBody>
      </p:sp>
      <p:sp>
        <p:nvSpPr>
          <p:cNvPr id="3" name="Content Placeholder 2"/>
          <p:cNvSpPr>
            <a:spLocks noGrp="1"/>
          </p:cNvSpPr>
          <p:nvPr>
            <p:ph idx="1"/>
          </p:nvPr>
        </p:nvSpPr>
        <p:spPr>
          <a:xfrm>
            <a:off x="366713" y="1752600"/>
            <a:ext cx="6711950" cy="4195763"/>
          </a:xfrm>
        </p:spPr>
        <p:txBody>
          <a:bodyPr>
            <a:normAutofit/>
          </a:bodyPr>
          <a:lstStyle/>
          <a:p>
            <a:pPr eaLnBrk="1" hangingPunct="1">
              <a:lnSpc>
                <a:spcPct val="130000"/>
              </a:lnSpc>
            </a:pPr>
            <a:r>
              <a:rPr lang="en-US" sz="1600">
                <a:latin typeface="Century Gothic" charset="0"/>
              </a:rPr>
              <a:t>Core Signature IPE Experience # 4 </a:t>
            </a:r>
          </a:p>
          <a:p>
            <a:pPr lvl="1" eaLnBrk="1" hangingPunct="1">
              <a:lnSpc>
                <a:spcPct val="130000"/>
              </a:lnSpc>
            </a:pPr>
            <a:r>
              <a:rPr lang="en-US" sz="1400">
                <a:latin typeface="Century Gothic" charset="0"/>
              </a:rPr>
              <a:t>Town Hall Discussion (THD) for Year 1 didactic level health science students.  </a:t>
            </a:r>
          </a:p>
          <a:p>
            <a:pPr lvl="1" eaLnBrk="1" hangingPunct="1">
              <a:lnSpc>
                <a:spcPct val="130000"/>
              </a:lnSpc>
            </a:pPr>
            <a:r>
              <a:rPr lang="en-US" sz="1400">
                <a:latin typeface="Century Gothic" charset="0"/>
              </a:rPr>
              <a:t>Health care professionals from the community facilitate a panel discussion on </a:t>
            </a:r>
            <a:r>
              <a:rPr lang="ja-JP" altLang="en-US" sz="1400">
                <a:latin typeface="Century Gothic" charset="0"/>
              </a:rPr>
              <a:t>“</a:t>
            </a:r>
            <a:r>
              <a:rPr lang="en-US" sz="1400">
                <a:latin typeface="Century Gothic" charset="0"/>
              </a:rPr>
              <a:t>today</a:t>
            </a:r>
            <a:r>
              <a:rPr lang="ja-JP" altLang="en-US" sz="1400">
                <a:latin typeface="Century Gothic" charset="0"/>
              </a:rPr>
              <a:t>’</a:t>
            </a:r>
            <a:r>
              <a:rPr lang="en-US" sz="1400">
                <a:latin typeface="Century Gothic" charset="0"/>
              </a:rPr>
              <a:t>s health care environment and potential impacts on patient-centered care</a:t>
            </a:r>
            <a:r>
              <a:rPr lang="ja-JP" altLang="en-US" sz="1400">
                <a:latin typeface="Century Gothic" charset="0"/>
              </a:rPr>
              <a:t>”</a:t>
            </a:r>
            <a:r>
              <a:rPr lang="en-US" sz="1400">
                <a:latin typeface="Century Gothic" charset="0"/>
              </a:rPr>
              <a:t>. </a:t>
            </a:r>
          </a:p>
          <a:p>
            <a:pPr eaLnBrk="1" hangingPunct="1">
              <a:lnSpc>
                <a:spcPct val="130000"/>
              </a:lnSpc>
            </a:pPr>
            <a:r>
              <a:rPr lang="en-US" sz="1600">
                <a:latin typeface="Century Gothic" charset="0"/>
              </a:rPr>
              <a:t>Core Signature IPE Experience # 5</a:t>
            </a:r>
          </a:p>
          <a:p>
            <a:pPr lvl="1" eaLnBrk="1" hangingPunct="1">
              <a:lnSpc>
                <a:spcPct val="130000"/>
              </a:lnSpc>
            </a:pPr>
            <a:r>
              <a:rPr lang="en-US" sz="1400">
                <a:latin typeface="Century Gothic" charset="0"/>
              </a:rPr>
              <a:t> Interprofessional Education Symposium (IES) is held for students prior/during their full time clinical experience. </a:t>
            </a:r>
          </a:p>
          <a:p>
            <a:pPr lvl="1" eaLnBrk="1" hangingPunct="1">
              <a:lnSpc>
                <a:spcPct val="130000"/>
              </a:lnSpc>
            </a:pPr>
            <a:r>
              <a:rPr lang="en-US" sz="1400">
                <a:latin typeface="Century Gothic" charset="0"/>
              </a:rPr>
              <a:t>The IES experience uses a video case that is developed and unfolded by a master clinician from one of our School</a:t>
            </a:r>
            <a:r>
              <a:rPr lang="ja-JP" altLang="en-US" sz="1400">
                <a:latin typeface="Century Gothic" charset="0"/>
              </a:rPr>
              <a:t>’</a:t>
            </a:r>
            <a:r>
              <a:rPr lang="en-US" sz="1400">
                <a:latin typeface="Century Gothic" charset="0"/>
              </a:rPr>
              <a:t>s clinical partners. </a:t>
            </a:r>
          </a:p>
          <a:p>
            <a:pPr eaLnBrk="1" hangingPunct="1">
              <a:lnSpc>
                <a:spcPct val="80000"/>
              </a:lnSpc>
            </a:pPr>
            <a:endParaRPr lang="en-US" sz="1600">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D2A8BAE-27D1-574E-8B85-DF92ECE04791}" type="slidenum">
              <a:rPr lang="en-US">
                <a:solidFill>
                  <a:srgbClr val="FFFFFF"/>
                </a:solidFill>
              </a:rPr>
              <a:pPr/>
              <a:t>22</a:t>
            </a:fld>
            <a:endParaRPr lang="en-US">
              <a:solidFill>
                <a:srgbClr val="FFFFFF"/>
              </a:solidFill>
            </a:endParaRPr>
          </a:p>
        </p:txBody>
      </p:sp>
      <p:pic>
        <p:nvPicPr>
          <p:cNvPr id="5120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45163"/>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9463"/>
            <a:ext cx="8534400" cy="568325"/>
          </a:xfrm>
        </p:spPr>
        <p:txBody>
          <a:bodyPr rtlCol="0">
            <a:normAutofit fontScale="90000"/>
          </a:bodyPr>
          <a:lstStyle/>
          <a:p>
            <a:pPr defTabSz="457207" eaLnBrk="1" fontAlgn="auto" hangingPunct="1">
              <a:spcAft>
                <a:spcPts val="0"/>
              </a:spcAft>
              <a:defRPr/>
            </a:pPr>
            <a:r>
              <a:rPr lang="en-US" b="1" dirty="0">
                <a:ea typeface="+mj-ea"/>
              </a:rPr>
              <a:t>School-Wide Implementation                                                          </a:t>
            </a:r>
            <a:r>
              <a:rPr lang="en-US" b="1" dirty="0" smtClean="0">
                <a:ea typeface="+mj-ea"/>
              </a:rPr>
              <a:t>Additional Activities </a:t>
            </a:r>
            <a:endParaRPr lang="en-US" dirty="0">
              <a:ea typeface="+mj-ea"/>
            </a:endParaRPr>
          </a:p>
        </p:txBody>
      </p:sp>
      <p:sp>
        <p:nvSpPr>
          <p:cNvPr id="3" name="Content Placeholder 2"/>
          <p:cNvSpPr>
            <a:spLocks noGrp="1"/>
          </p:cNvSpPr>
          <p:nvPr>
            <p:ph idx="1"/>
          </p:nvPr>
        </p:nvSpPr>
        <p:spPr/>
        <p:txBody>
          <a:bodyPr>
            <a:normAutofit/>
          </a:bodyPr>
          <a:lstStyle/>
          <a:p>
            <a:pPr eaLnBrk="1" hangingPunct="1">
              <a:lnSpc>
                <a:spcPct val="90000"/>
              </a:lnSpc>
            </a:pPr>
            <a:r>
              <a:rPr lang="en-US" sz="1900">
                <a:latin typeface="Century Gothic" charset="0"/>
              </a:rPr>
              <a:t>Relay for Life Event</a:t>
            </a:r>
          </a:p>
          <a:p>
            <a:pPr lvl="1" eaLnBrk="1" hangingPunct="1">
              <a:lnSpc>
                <a:spcPct val="90000"/>
              </a:lnSpc>
            </a:pPr>
            <a:r>
              <a:rPr lang="en-US" sz="1700">
                <a:latin typeface="Century Gothic" charset="0"/>
              </a:rPr>
              <a:t>student groups from the five professional programs have coordinated efforts to participate in Seton Hall University</a:t>
            </a:r>
            <a:r>
              <a:rPr lang="ja-JP" altLang="en-US" sz="1700">
                <a:latin typeface="Century Gothic" charset="0"/>
              </a:rPr>
              <a:t>’</a:t>
            </a:r>
            <a:r>
              <a:rPr lang="en-US" sz="1700">
                <a:latin typeface="Century Gothic" charset="0"/>
              </a:rPr>
              <a:t>s Relay for Life </a:t>
            </a:r>
          </a:p>
          <a:p>
            <a:pPr lvl="1" eaLnBrk="1" hangingPunct="1">
              <a:lnSpc>
                <a:spcPct val="90000"/>
              </a:lnSpc>
            </a:pPr>
            <a:r>
              <a:rPr lang="en-US" sz="1700">
                <a:latin typeface="Century Gothic" charset="0"/>
              </a:rPr>
              <a:t>The Relay is an overnight event from 5pm to 5am where students will walk throughout the evening in order to raise money and awareness for the American Cancer Society </a:t>
            </a:r>
          </a:p>
          <a:p>
            <a:pPr eaLnBrk="1" hangingPunct="1">
              <a:lnSpc>
                <a:spcPct val="90000"/>
              </a:lnSpc>
            </a:pPr>
            <a:r>
              <a:rPr lang="en-US" sz="1900">
                <a:latin typeface="Century Gothic" charset="0"/>
              </a:rPr>
              <a:t>Disaster Preparedness Event</a:t>
            </a:r>
          </a:p>
          <a:p>
            <a:pPr eaLnBrk="1" hangingPunct="1">
              <a:lnSpc>
                <a:spcPct val="90000"/>
              </a:lnSpc>
            </a:pPr>
            <a:r>
              <a:rPr lang="en-US" sz="1900">
                <a:latin typeface="Century Gothic" charset="0"/>
              </a:rPr>
              <a:t>Community Blackboard Site for Students and Faculty </a:t>
            </a:r>
          </a:p>
          <a:p>
            <a:pPr eaLnBrk="1" hangingPunct="1">
              <a:lnSpc>
                <a:spcPct val="90000"/>
              </a:lnSpc>
            </a:pPr>
            <a:r>
              <a:rPr lang="en-US" sz="1900">
                <a:latin typeface="Century Gothic" charset="0"/>
              </a:rPr>
              <a:t>Student Liaisons from each department are included in Task Force meetings and discussions</a:t>
            </a:r>
          </a:p>
          <a:p>
            <a:pPr eaLnBrk="1" hangingPunct="1">
              <a:lnSpc>
                <a:spcPct val="90000"/>
              </a:lnSpc>
            </a:pPr>
            <a:r>
              <a:rPr lang="en-US" sz="1900">
                <a:latin typeface="Century Gothic" charset="0"/>
              </a:rPr>
              <a:t>IPE based CEU events </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F3E26F2D-CA58-C048-97EF-EB3F1A37F61E}" type="slidenum">
              <a:rPr lang="en-US">
                <a:solidFill>
                  <a:srgbClr val="FFFFFF"/>
                </a:solidFill>
              </a:rPr>
              <a:pPr/>
              <a:t>23</a:t>
            </a:fld>
            <a:endParaRPr lang="en-US">
              <a:solidFill>
                <a:srgbClr val="FFFFFF"/>
              </a:solidFill>
            </a:endParaRPr>
          </a:p>
        </p:txBody>
      </p:sp>
      <p:pic>
        <p:nvPicPr>
          <p:cNvPr id="53253"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b="1">
                <a:latin typeface="Century Gothic" charset="0"/>
              </a:rPr>
              <a:t>SHMS-IPE Research</a:t>
            </a:r>
          </a:p>
        </p:txBody>
      </p:sp>
      <p:sp>
        <p:nvSpPr>
          <p:cNvPr id="3" name="Content Placeholder 2"/>
          <p:cNvSpPr>
            <a:spLocks noGrp="1"/>
          </p:cNvSpPr>
          <p:nvPr>
            <p:ph idx="1"/>
          </p:nvPr>
        </p:nvSpPr>
        <p:spPr/>
        <p:txBody>
          <a:bodyPr>
            <a:normAutofit/>
          </a:bodyPr>
          <a:lstStyle/>
          <a:p>
            <a:pPr eaLnBrk="1" hangingPunct="1">
              <a:lnSpc>
                <a:spcPct val="90000"/>
              </a:lnSpc>
            </a:pPr>
            <a:r>
              <a:rPr lang="en-US" sz="1700">
                <a:latin typeface="Century Gothic" charset="0"/>
              </a:rPr>
              <a:t>Zipp, G. P., et al. Creating an IPE Infusion Plan: From Foundation to Implementation. </a:t>
            </a:r>
            <a:r>
              <a:rPr lang="en-US" sz="1700" i="1">
                <a:latin typeface="Century Gothic" charset="0"/>
              </a:rPr>
              <a:t>Journal of Allied Health, 43(1), </a:t>
            </a:r>
            <a:r>
              <a:rPr lang="en-US" sz="1700">
                <a:latin typeface="Century Gothic" charset="0"/>
              </a:rPr>
              <a:t>e25–e29.</a:t>
            </a:r>
          </a:p>
          <a:p>
            <a:pPr lvl="1" eaLnBrk="1" hangingPunct="1">
              <a:lnSpc>
                <a:spcPct val="90000"/>
              </a:lnSpc>
            </a:pPr>
            <a:r>
              <a:rPr lang="en-US" sz="1500">
                <a:latin typeface="Century Gothic" charset="0"/>
              </a:rPr>
              <a:t>ABSTRACT: Today</a:t>
            </a:r>
            <a:r>
              <a:rPr lang="ja-JP" altLang="en-US" sz="1500">
                <a:latin typeface="Century Gothic" charset="0"/>
              </a:rPr>
              <a:t>’</a:t>
            </a:r>
            <a:r>
              <a:rPr lang="en-US" sz="1500">
                <a:latin typeface="Century Gothic" charset="0"/>
              </a:rPr>
              <a:t>s health care system has embraced the model of collaborative interprofessional efforts among health care professionals to achieve desired patient health outcomes. The Academy can offer the foundational experiences needed to support and develop interprofessional patient-centered plans of care for health professional students. This paper explores one institution</a:t>
            </a:r>
            <a:r>
              <a:rPr lang="ja-JP" altLang="en-US" sz="1500">
                <a:latin typeface="Century Gothic" charset="0"/>
              </a:rPr>
              <a:t>’</a:t>
            </a:r>
            <a:r>
              <a:rPr lang="en-US" sz="1500">
                <a:latin typeface="Century Gothic" charset="0"/>
              </a:rPr>
              <a:t>s approach to the creation of an infusion plan which the authors have termed a </a:t>
            </a:r>
            <a:r>
              <a:rPr lang="ja-JP" altLang="en-US" sz="1500">
                <a:latin typeface="Century Gothic" charset="0"/>
              </a:rPr>
              <a:t>“</a:t>
            </a:r>
            <a:r>
              <a:rPr lang="en-US" sz="1500">
                <a:latin typeface="Century Gothic" charset="0"/>
              </a:rPr>
              <a:t>structured immersion approach</a:t>
            </a:r>
            <a:r>
              <a:rPr lang="ja-JP" altLang="en-US" sz="1500">
                <a:latin typeface="Century Gothic" charset="0"/>
              </a:rPr>
              <a:t>”</a:t>
            </a:r>
            <a:r>
              <a:rPr lang="en-US" sz="1500">
                <a:latin typeface="Century Gothic" charset="0"/>
              </a:rPr>
              <a:t> (SIA) to interprofessional education (IPE). The SIA supports </a:t>
            </a:r>
            <a:r>
              <a:rPr lang="ja-JP" altLang="en-US" sz="1500">
                <a:latin typeface="Century Gothic" charset="0"/>
              </a:rPr>
              <a:t>“</a:t>
            </a:r>
            <a:r>
              <a:rPr lang="en-US" sz="1500">
                <a:latin typeface="Century Gothic" charset="0"/>
              </a:rPr>
              <a:t>Core Signature IPE</a:t>
            </a:r>
            <a:r>
              <a:rPr lang="ja-JP" altLang="en-US" sz="1500">
                <a:latin typeface="Century Gothic" charset="0"/>
              </a:rPr>
              <a:t>”</a:t>
            </a:r>
            <a:r>
              <a:rPr lang="en-US" sz="1500">
                <a:latin typeface="Century Gothic" charset="0"/>
              </a:rPr>
              <a:t> experiences within existing silo-based curriculums that allow for interprofessional education experiences and the appreciation of the importance of interprofessional practice in today</a:t>
            </a:r>
            <a:r>
              <a:rPr lang="ja-JP" altLang="en-US" sz="1500">
                <a:latin typeface="Century Gothic" charset="0"/>
              </a:rPr>
              <a:t>’</a:t>
            </a:r>
            <a:r>
              <a:rPr lang="en-US" sz="1500">
                <a:latin typeface="Century Gothic" charset="0"/>
              </a:rPr>
              <a:t>s health care. </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3AFB6A6-5BF8-DB46-9627-1275D648AD29}" type="slidenum">
              <a:rPr lang="en-US">
                <a:solidFill>
                  <a:srgbClr val="FFFFFF"/>
                </a:solidFill>
              </a:rPr>
              <a:pPr/>
              <a:t>24</a:t>
            </a:fld>
            <a:endParaRPr lang="en-US">
              <a:solidFill>
                <a:srgbClr val="FFFFFF"/>
              </a:solidFill>
            </a:endParaRPr>
          </a:p>
        </p:txBody>
      </p:sp>
      <p:pic>
        <p:nvPicPr>
          <p:cNvPr id="55301"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50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b="1">
                <a:latin typeface="Century Gothic" charset="0"/>
              </a:rPr>
              <a:t>SHMS-IPE Research</a:t>
            </a:r>
          </a:p>
        </p:txBody>
      </p:sp>
      <p:sp>
        <p:nvSpPr>
          <p:cNvPr id="3" name="Content Placeholder 2"/>
          <p:cNvSpPr>
            <a:spLocks noGrp="1"/>
          </p:cNvSpPr>
          <p:nvPr>
            <p:ph idx="1"/>
          </p:nvPr>
        </p:nvSpPr>
        <p:spPr/>
        <p:txBody>
          <a:bodyPr>
            <a:normAutofit/>
          </a:bodyPr>
          <a:lstStyle/>
          <a:p>
            <a:pPr eaLnBrk="1" hangingPunct="1"/>
            <a:r>
              <a:rPr lang="en-US">
                <a:latin typeface="Century Gothic" charset="0"/>
              </a:rPr>
              <a:t>Zipp et al., (2013). Student perceptions of visually unfolding case-based (VUCB) IPE experience as a teaching and learning model for the promotion of interprofessional care in health science students. Poster presented at the Annual meeting of the Association for the Behavioral Sciences and Medical Education.  </a:t>
            </a:r>
          </a:p>
          <a:p>
            <a:pPr eaLnBrk="1" hangingPunct="1"/>
            <a:r>
              <a:rPr lang="en-US">
                <a:latin typeface="Century Gothic" charset="0"/>
              </a:rPr>
              <a:t>Zipp, et al. (2013). Developing an IPE strategic plan: embracing faculty and student development. Presentation at the ASAHP Annual Conference, Orlando, Florida. </a:t>
            </a:r>
          </a:p>
          <a:p>
            <a:pPr eaLnBrk="1" hangingPunct="1"/>
            <a:endParaRPr lang="en-US">
              <a:latin typeface="Century Gothic" charset="0"/>
            </a:endParaRPr>
          </a:p>
          <a:p>
            <a:pPr eaLnBrk="1" hangingPunct="1">
              <a:buFont typeface="Wingdings 3" charset="0"/>
              <a:buNone/>
            </a:pPr>
            <a:endParaRPr lang="en-US">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8332683-F078-F747-947E-8AA23FDDD691}" type="slidenum">
              <a:rPr lang="en-US">
                <a:solidFill>
                  <a:srgbClr val="FFFFFF"/>
                </a:solidFill>
              </a:rPr>
              <a:pPr/>
              <a:t>25</a:t>
            </a:fld>
            <a:endParaRPr lang="en-US">
              <a:solidFill>
                <a:srgbClr val="FFFFFF"/>
              </a:solidFill>
            </a:endParaRPr>
          </a:p>
        </p:txBody>
      </p:sp>
      <p:pic>
        <p:nvPicPr>
          <p:cNvPr id="57349"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Content Placeholder 3"/>
          <p:cNvGraphicFramePr>
            <a:graphicFrameLocks noGrp="1"/>
          </p:cNvGraphicFramePr>
          <p:nvPr>
            <p:ph idx="1"/>
          </p:nvPr>
        </p:nvGraphicFramePr>
        <p:xfrm>
          <a:off x="-50800" y="1265238"/>
          <a:ext cx="8382000" cy="4749800"/>
        </p:xfrm>
        <a:graphic>
          <a:graphicData uri="http://schemas.openxmlformats.org/presentationml/2006/ole">
            <mc:AlternateContent xmlns:mc="http://schemas.openxmlformats.org/markup-compatibility/2006">
              <mc:Choice xmlns:v="urn:schemas-microsoft-com:vml" Requires="v">
                <p:oleObj spid="_x0000_s59402" name="Chart" r:id="rId5" imgW="8388823" imgH="4755292" progId="Excel.Chart.8">
                  <p:embed/>
                </p:oleObj>
              </mc:Choice>
              <mc:Fallback>
                <p:oleObj name="Chart" r:id="rId5" imgW="8388823" imgH="4755292"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265238"/>
                        <a:ext cx="8382000"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9395" name="TextBox 1"/>
          <p:cNvSpPr txBox="1">
            <a:spLocks noChangeArrowheads="1"/>
          </p:cNvSpPr>
          <p:nvPr/>
        </p:nvSpPr>
        <p:spPr bwMode="auto">
          <a:xfrm>
            <a:off x="363538" y="463550"/>
            <a:ext cx="71040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defRPr>
            </a:lvl1pPr>
            <a:lvl2pPr>
              <a:defRPr>
                <a:solidFill>
                  <a:schemeClr val="tx1"/>
                </a:solidFill>
                <a:latin typeface="Century Gothic" charset="0"/>
                <a:ea typeface="ＭＳ Ｐゴシック" charset="0"/>
              </a:defRPr>
            </a:lvl2pPr>
            <a:lvl3pPr>
              <a:defRPr sz="1600">
                <a:solidFill>
                  <a:schemeClr val="tx1"/>
                </a:solidFill>
                <a:latin typeface="Century Gothic" charset="0"/>
                <a:ea typeface="ＭＳ Ｐゴシック" charset="0"/>
              </a:defRPr>
            </a:lvl3pPr>
            <a:lvl4pPr>
              <a:defRPr sz="1400">
                <a:solidFill>
                  <a:schemeClr val="tx1"/>
                </a:solidFill>
                <a:latin typeface="Century Gothic" charset="0"/>
                <a:ea typeface="ＭＳ Ｐゴシック" charset="0"/>
              </a:defRPr>
            </a:lvl4pPr>
            <a:lvl5pPr>
              <a:defRPr sz="1400">
                <a:solidFill>
                  <a:schemeClr val="tx1"/>
                </a:solidFill>
                <a:latin typeface="Century Gothic" charset="0"/>
                <a:ea typeface="ＭＳ Ｐゴシック" charset="0"/>
              </a:defRPr>
            </a:lvl5pPr>
            <a:lvl6pPr marL="25146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6pPr>
            <a:lvl7pPr marL="29718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7pPr>
            <a:lvl8pPr marL="34290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8pPr>
            <a:lvl9pPr marL="38862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9pPr>
          </a:lstStyle>
          <a:p>
            <a:pPr algn="ctr"/>
            <a:r>
              <a:rPr lang="en-US" sz="1800" b="1" i="1">
                <a:latin typeface="Calibri" charset="0"/>
              </a:rPr>
              <a:t>Example of Survey Data from students after attending the Core Signature IPE Experience # 5</a:t>
            </a:r>
          </a:p>
          <a:p>
            <a:pPr algn="ctr"/>
            <a:r>
              <a:rPr lang="en-US" sz="1500" b="1">
                <a:latin typeface="Calibri" charset="0"/>
              </a:rPr>
              <a:t>IPE Symposium provided opportunities to…. </a:t>
            </a:r>
            <a:r>
              <a:rPr lang="en-US" sz="1800" b="1">
                <a:latin typeface="Calibri" charset="0"/>
              </a:rPr>
              <a:t>  </a:t>
            </a:r>
          </a:p>
          <a:p>
            <a:endParaRPr lang="en-US" sz="1800">
              <a:latin typeface="Calibri" charset="0"/>
            </a:endParaRPr>
          </a:p>
        </p:txBody>
      </p:sp>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7F7D2C2-D404-C743-96BC-0E74DECDB1A0}" type="slidenum">
              <a:rPr lang="en-US">
                <a:solidFill>
                  <a:srgbClr val="FFFFFF"/>
                </a:solidFill>
              </a:rPr>
              <a:pPr/>
              <a:t>26</a:t>
            </a:fld>
            <a:endParaRPr lang="en-US">
              <a:solidFill>
                <a:srgbClr val="FFFFFF"/>
              </a:solidFill>
            </a:endParaRPr>
          </a:p>
        </p:txBody>
      </p:sp>
      <p:pic>
        <p:nvPicPr>
          <p:cNvPr id="59397" name="Picture 4" descr="RECT LOGO.4col.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913438"/>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b="1">
                <a:latin typeface="Century Gothic" charset="0"/>
              </a:rPr>
              <a:t>The Future of IPE at SHMS</a:t>
            </a:r>
          </a:p>
        </p:txBody>
      </p:sp>
      <p:sp>
        <p:nvSpPr>
          <p:cNvPr id="61443" name="Content Placeholder 2"/>
          <p:cNvSpPr>
            <a:spLocks noGrp="1"/>
          </p:cNvSpPr>
          <p:nvPr>
            <p:ph idx="1"/>
          </p:nvPr>
        </p:nvSpPr>
        <p:spPr/>
        <p:txBody>
          <a:bodyPr/>
          <a:lstStyle/>
          <a:p>
            <a:pPr eaLnBrk="1" hangingPunct="1">
              <a:lnSpc>
                <a:spcPct val="200000"/>
              </a:lnSpc>
            </a:pPr>
            <a:r>
              <a:rPr lang="en-US">
                <a:latin typeface="Century Gothic" charset="0"/>
              </a:rPr>
              <a:t>Explore the development of a Core IPE Curriculum</a:t>
            </a:r>
          </a:p>
          <a:p>
            <a:pPr eaLnBrk="1" hangingPunct="1">
              <a:lnSpc>
                <a:spcPct val="200000"/>
              </a:lnSpc>
            </a:pPr>
            <a:r>
              <a:rPr lang="en-US">
                <a:latin typeface="Century Gothic" charset="0"/>
              </a:rPr>
              <a:t>Explore IPE based service learning programs</a:t>
            </a:r>
          </a:p>
          <a:p>
            <a:pPr eaLnBrk="1" hangingPunct="1">
              <a:lnSpc>
                <a:spcPct val="200000"/>
              </a:lnSpc>
            </a:pPr>
            <a:r>
              <a:rPr lang="en-US">
                <a:latin typeface="Century Gothic" charset="0"/>
              </a:rPr>
              <a:t>Use Web-based tools to expand the IPE Core Signature Events</a:t>
            </a:r>
          </a:p>
          <a:p>
            <a:pPr eaLnBrk="1" hangingPunct="1">
              <a:lnSpc>
                <a:spcPct val="200000"/>
              </a:lnSpc>
            </a:pPr>
            <a:r>
              <a:rPr lang="en-US">
                <a:latin typeface="Century Gothic" charset="0"/>
              </a:rPr>
              <a:t>Assess the impact of IPE across professions</a:t>
            </a:r>
          </a:p>
          <a:p>
            <a:pPr eaLnBrk="1" hangingPunct="1"/>
            <a:endParaRPr lang="en-US">
              <a:latin typeface="Century Gothic" charset="0"/>
            </a:endParaRPr>
          </a:p>
          <a:p>
            <a:pPr eaLnBrk="1" hangingPunct="1"/>
            <a:endParaRPr lang="en-US">
              <a:latin typeface="Century Gothic" charset="0"/>
            </a:endParaRPr>
          </a:p>
          <a:p>
            <a:pPr eaLnBrk="1" hangingPunct="1"/>
            <a:endParaRPr lang="en-US">
              <a:latin typeface="Century Gothic" charset="0"/>
            </a:endParaRPr>
          </a:p>
          <a:p>
            <a:pPr eaLnBrk="1" hangingPunct="1"/>
            <a:endParaRPr lang="en-US">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217B84AB-1018-BC43-990F-3B1762DF938E}" type="slidenum">
              <a:rPr lang="en-US">
                <a:solidFill>
                  <a:srgbClr val="FFFFFF"/>
                </a:solidFill>
              </a:rPr>
              <a:pPr/>
              <a:t>27</a:t>
            </a:fld>
            <a:endParaRPr lang="en-US">
              <a:solidFill>
                <a:srgbClr val="FFFFFF"/>
              </a:solidFill>
            </a:endParaRPr>
          </a:p>
        </p:txBody>
      </p:sp>
      <p:pic>
        <p:nvPicPr>
          <p:cNvPr id="6144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866775" y="1447800"/>
            <a:ext cx="2551113" cy="1447800"/>
          </a:xfrm>
        </p:spPr>
        <p:txBody>
          <a:bodyPr rtlCol="0">
            <a:normAutofit fontScale="90000"/>
          </a:bodyPr>
          <a:lstStyle/>
          <a:p>
            <a:pPr defTabSz="457207" eaLnBrk="1" fontAlgn="auto" hangingPunct="1">
              <a:spcAft>
                <a:spcPts val="0"/>
              </a:spcAft>
              <a:defRPr/>
            </a:pPr>
            <a:r>
              <a:rPr lang="en-US" altLang="en-US" smtClean="0">
                <a:ea typeface="+mj-ea"/>
              </a:rPr>
              <a:t>IPE and the Speech-Language Pathology Community</a:t>
            </a:r>
          </a:p>
        </p:txBody>
      </p:sp>
      <p:sp>
        <p:nvSpPr>
          <p:cNvPr id="9" name="Text Placeholder 8"/>
          <p:cNvSpPr>
            <a:spLocks noGrp="1"/>
          </p:cNvSpPr>
          <p:nvPr>
            <p:ph type="body" sz="half" idx="2"/>
          </p:nvPr>
        </p:nvSpPr>
        <p:spPr>
          <a:xfrm>
            <a:off x="4097338" y="844550"/>
            <a:ext cx="4448175" cy="5181600"/>
          </a:xfrm>
        </p:spPr>
        <p:txBody>
          <a:bodyPr>
            <a:normAutofit/>
          </a:bodyPr>
          <a:lstStyle/>
          <a:p>
            <a:pPr eaLnBrk="1" hangingPunct="1">
              <a:lnSpc>
                <a:spcPct val="80000"/>
              </a:lnSpc>
              <a:spcBef>
                <a:spcPct val="0"/>
              </a:spcBef>
              <a:buFont typeface="Arial" charset="0"/>
              <a:buNone/>
            </a:pPr>
            <a:endParaRPr lang="en-US" sz="1300">
              <a:latin typeface="Century Gothic" charset="0"/>
            </a:endParaRPr>
          </a:p>
          <a:p>
            <a:pPr eaLnBrk="1" hangingPunct="1">
              <a:lnSpc>
                <a:spcPct val="80000"/>
              </a:lnSpc>
              <a:spcBef>
                <a:spcPct val="0"/>
              </a:spcBef>
              <a:buFont typeface="Arial" charset="0"/>
              <a:buChar char="•"/>
            </a:pPr>
            <a:r>
              <a:rPr lang="en-US" sz="1700">
                <a:latin typeface="Century Gothic" charset="0"/>
              </a:rPr>
              <a:t>Speech-language pathologists/therapists are in a unique position because not only do they help to improve any communication impairments with their patients, they have the ability to effectively communicate and improve understanding between all healthcare professionals.</a:t>
            </a:r>
          </a:p>
          <a:p>
            <a:pPr eaLnBrk="1" hangingPunct="1">
              <a:lnSpc>
                <a:spcPct val="80000"/>
              </a:lnSpc>
              <a:spcBef>
                <a:spcPct val="0"/>
              </a:spcBef>
              <a:buFont typeface="Arial" charset="0"/>
              <a:buChar char="•"/>
            </a:pPr>
            <a:r>
              <a:rPr lang="en-US" sz="1700">
                <a:latin typeface="Century Gothic" charset="0"/>
              </a:rPr>
              <a:t>Lauren Tandy, a speech language pathology graduate student at Idaho State University, learned through IPE how helpful knowing what other professions did when it came to her own treatment as well as how important it was for her to teach those other professions about what she did.</a:t>
            </a:r>
          </a:p>
          <a:p>
            <a:pPr eaLnBrk="1" hangingPunct="1">
              <a:lnSpc>
                <a:spcPct val="80000"/>
              </a:lnSpc>
              <a:spcBef>
                <a:spcPct val="0"/>
              </a:spcBef>
              <a:buFont typeface="Arial" charset="0"/>
              <a:buChar char="•"/>
            </a:pPr>
            <a:r>
              <a:rPr lang="ja-JP" altLang="en-US" sz="1700" i="1">
                <a:solidFill>
                  <a:srgbClr val="FFFF00"/>
                </a:solidFill>
                <a:latin typeface="Century Gothic" charset="0"/>
              </a:rPr>
              <a:t>“</a:t>
            </a:r>
            <a:r>
              <a:rPr lang="en-US" sz="1700" b="1" i="1">
                <a:solidFill>
                  <a:srgbClr val="FFFF00"/>
                </a:solidFill>
                <a:latin typeface="Century Gothic" charset="0"/>
              </a:rPr>
              <a:t>I am thankful for the breadth and depth of these experiences—but most of all for the knowledge I have gained from professionals in other disciplines.</a:t>
            </a:r>
            <a:r>
              <a:rPr lang="ja-JP" altLang="en-US" sz="1700" b="1" i="1">
                <a:solidFill>
                  <a:srgbClr val="FFFF00"/>
                </a:solidFill>
                <a:latin typeface="Century Gothic" charset="0"/>
              </a:rPr>
              <a:t>”</a:t>
            </a:r>
            <a:endParaRPr lang="en-US" sz="1700" i="1">
              <a:solidFill>
                <a:srgbClr val="FFFF00"/>
              </a:solidFill>
              <a:latin typeface="Century Gothic" charset="0"/>
            </a:endParaRPr>
          </a:p>
          <a:p>
            <a:pPr eaLnBrk="1" hangingPunct="1">
              <a:lnSpc>
                <a:spcPct val="80000"/>
              </a:lnSpc>
              <a:spcBef>
                <a:spcPct val="0"/>
              </a:spcBef>
              <a:buFont typeface="Arial" charset="0"/>
              <a:buChar char="•"/>
            </a:pPr>
            <a:endParaRPr lang="en-US" sz="1700">
              <a:latin typeface="Century Gothic" charset="0"/>
            </a:endParaRPr>
          </a:p>
          <a:p>
            <a:pPr eaLnBrk="1" hangingPunct="1">
              <a:lnSpc>
                <a:spcPct val="80000"/>
              </a:lnSpc>
              <a:spcBef>
                <a:spcPct val="0"/>
              </a:spcBef>
              <a:buFont typeface="Arial" charset="0"/>
              <a:buNone/>
            </a:pPr>
            <a:endParaRPr lang="en-US" sz="1700">
              <a:latin typeface="Century Gothic" charset="0"/>
            </a:endParaRPr>
          </a:p>
        </p:txBody>
      </p:sp>
      <p:pic>
        <p:nvPicPr>
          <p:cNvPr id="63492" name="Picture 9"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24000"/>
            <a:ext cx="405447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5"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57912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7836D96-0607-8143-9F41-378BBC8FE555}" type="slidenum">
              <a:rPr lang="en-US">
                <a:solidFill>
                  <a:srgbClr val="FFFFFF"/>
                </a:solidFill>
              </a:rPr>
              <a:pPr/>
              <a:t>28</a:t>
            </a:fld>
            <a:endParaRPr lang="en-US">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b="1">
                <a:latin typeface="Century Gothic" charset="0"/>
              </a:rPr>
              <a:t>Integrating IPE into the SLP Curriculum</a:t>
            </a:r>
          </a:p>
        </p:txBody>
      </p:sp>
      <p:sp>
        <p:nvSpPr>
          <p:cNvPr id="3" name="Content Placeholder 2"/>
          <p:cNvSpPr>
            <a:spLocks noGrp="1"/>
          </p:cNvSpPr>
          <p:nvPr>
            <p:ph idx="1"/>
          </p:nvPr>
        </p:nvSpPr>
        <p:spPr>
          <a:xfrm>
            <a:off x="527050" y="2058988"/>
            <a:ext cx="8093075" cy="3163887"/>
          </a:xfrm>
        </p:spPr>
        <p:txBody>
          <a:bodyPr rtlCol="0">
            <a:normAutofit fontScale="92500" lnSpcReduction="10000"/>
          </a:bodyPr>
          <a:lstStyle/>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dirty="0" smtClean="0">
                <a:ea typeface="+mj-ea"/>
              </a:rPr>
              <a:t>SLP students </a:t>
            </a:r>
            <a:r>
              <a:rPr lang="en-US" dirty="0">
                <a:ea typeface="+mj-ea"/>
              </a:rPr>
              <a:t>p</a:t>
            </a:r>
            <a:r>
              <a:rPr lang="en-US" dirty="0" smtClean="0">
                <a:ea typeface="+mj-ea"/>
              </a:rPr>
              <a:t>articipate in Core </a:t>
            </a:r>
            <a:r>
              <a:rPr lang="en-US" dirty="0">
                <a:ea typeface="+mj-ea"/>
              </a:rPr>
              <a:t>Signature IPE </a:t>
            </a:r>
            <a:r>
              <a:rPr lang="en-US" dirty="0" smtClean="0">
                <a:ea typeface="+mj-ea"/>
              </a:rPr>
              <a:t>Experiences within SHMS</a:t>
            </a:r>
            <a:endParaRPr lang="en-US" dirty="0">
              <a:ea typeface="+mj-ea"/>
            </a:endParaRPr>
          </a:p>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dirty="0" smtClean="0">
                <a:ea typeface="+mj-ea"/>
              </a:rPr>
              <a:t>SLP students learn about IPE and experience IPP within the SLP curriculum</a:t>
            </a:r>
          </a:p>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dirty="0" smtClean="0">
                <a:ea typeface="+mj-ea"/>
              </a:rPr>
              <a:t>SLP students engage in IPE Experiential Opportunities</a:t>
            </a:r>
            <a:endParaRPr lang="en-US" dirty="0">
              <a:ea typeface="+mj-ea"/>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88BC91CB-28C2-3246-855F-38747D5EF8A0}" type="slidenum">
              <a:rPr lang="en-US">
                <a:solidFill>
                  <a:srgbClr val="FFFFFF"/>
                </a:solidFill>
              </a:rPr>
              <a:pPr/>
              <a:t>29</a:t>
            </a:fld>
            <a:endParaRPr lang="en-US">
              <a:solidFill>
                <a:srgbClr val="FFFFFF"/>
              </a:solidFill>
            </a:endParaRPr>
          </a:p>
        </p:txBody>
      </p:sp>
      <p:pic>
        <p:nvPicPr>
          <p:cNvPr id="65541"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solidFill>
                  <a:srgbClr val="00B0F0"/>
                </a:solidFill>
                <a:latin typeface="Century Gothic" charset="0"/>
              </a:rPr>
              <a:t>IPE Core Values</a:t>
            </a:r>
          </a:p>
        </p:txBody>
      </p:sp>
      <p:sp>
        <p:nvSpPr>
          <p:cNvPr id="24579" name="Content Placeholder 3"/>
          <p:cNvSpPr>
            <a:spLocks noGrp="1"/>
          </p:cNvSpPr>
          <p:nvPr>
            <p:ph idx="1"/>
          </p:nvPr>
        </p:nvSpPr>
        <p:spPr>
          <a:xfrm>
            <a:off x="657225" y="1370013"/>
            <a:ext cx="6710363" cy="4195762"/>
          </a:xfrm>
        </p:spPr>
        <p:txBody>
          <a:bodyPr>
            <a:normAutofit/>
          </a:bodyPr>
          <a:lstStyle/>
          <a:p>
            <a:pPr eaLnBrk="1" hangingPunct="1">
              <a:lnSpc>
                <a:spcPct val="90000"/>
              </a:lnSpc>
            </a:pPr>
            <a:r>
              <a:rPr lang="en-US" sz="1900" b="1">
                <a:latin typeface="Century Gothic" charset="0"/>
              </a:rPr>
              <a:t>IPE</a:t>
            </a:r>
            <a:r>
              <a:rPr lang="en-US" sz="1900">
                <a:latin typeface="Century Gothic" charset="0"/>
              </a:rPr>
              <a:t> focuses on the needs of individuals, families and communities to improve the quality of care, health outcomes and wellbeing.</a:t>
            </a:r>
          </a:p>
          <a:p>
            <a:pPr eaLnBrk="1" hangingPunct="1">
              <a:lnSpc>
                <a:spcPct val="90000"/>
              </a:lnSpc>
            </a:pPr>
            <a:r>
              <a:rPr lang="en-US" sz="1900" b="1">
                <a:latin typeface="Century Gothic" charset="0"/>
              </a:rPr>
              <a:t>IPE</a:t>
            </a:r>
            <a:r>
              <a:rPr lang="en-US" sz="1900">
                <a:latin typeface="Century Gothic" charset="0"/>
              </a:rPr>
              <a:t> applies equal opportunities within and among the professions and with all whom they learn and work.</a:t>
            </a:r>
          </a:p>
          <a:p>
            <a:pPr eaLnBrk="1" hangingPunct="1">
              <a:lnSpc>
                <a:spcPct val="90000"/>
              </a:lnSpc>
            </a:pPr>
            <a:r>
              <a:rPr lang="en-US" sz="1900" b="1">
                <a:latin typeface="Century Gothic" charset="0"/>
              </a:rPr>
              <a:t>IPE</a:t>
            </a:r>
            <a:r>
              <a:rPr lang="en-US" sz="1900">
                <a:latin typeface="Century Gothic" charset="0"/>
              </a:rPr>
              <a:t> respects individuality, difference and diversity within and among the professions and with all whom they learn and work.</a:t>
            </a:r>
          </a:p>
          <a:p>
            <a:pPr eaLnBrk="1" hangingPunct="1">
              <a:lnSpc>
                <a:spcPct val="90000"/>
              </a:lnSpc>
            </a:pPr>
            <a:r>
              <a:rPr lang="en-US" sz="1900" b="1">
                <a:latin typeface="Century Gothic" charset="0"/>
              </a:rPr>
              <a:t>IPE</a:t>
            </a:r>
            <a:r>
              <a:rPr lang="en-US" sz="1900">
                <a:latin typeface="Century Gothic" charset="0"/>
              </a:rPr>
              <a:t> sustains the identity and expertise of each profession.</a:t>
            </a:r>
          </a:p>
          <a:p>
            <a:pPr eaLnBrk="1" hangingPunct="1">
              <a:lnSpc>
                <a:spcPct val="90000"/>
              </a:lnSpc>
            </a:pPr>
            <a:r>
              <a:rPr lang="en-US" sz="1900" b="1">
                <a:latin typeface="Century Gothic" charset="0"/>
              </a:rPr>
              <a:t>IPE</a:t>
            </a:r>
            <a:r>
              <a:rPr lang="en-US" sz="1900">
                <a:latin typeface="Century Gothic" charset="0"/>
              </a:rPr>
              <a:t> encourages students’ participation in planning, progressing and evaluating their learning.</a:t>
            </a:r>
          </a:p>
          <a:p>
            <a:pPr eaLnBrk="1" hangingPunct="1">
              <a:lnSpc>
                <a:spcPct val="90000"/>
              </a:lnSpc>
            </a:pPr>
            <a:endParaRPr lang="en-US" sz="1900">
              <a:latin typeface="Century Gothic" charset="0"/>
            </a:endParaRPr>
          </a:p>
        </p:txBody>
      </p:sp>
      <p:pic>
        <p:nvPicPr>
          <p:cNvPr id="12292"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5610225"/>
            <a:ext cx="2811463"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0E53D610-ADD6-CA45-963E-28FF621DCA16}" type="slidenum">
              <a:rPr lang="en-US">
                <a:solidFill>
                  <a:srgbClr val="FFFFFF"/>
                </a:solidFill>
              </a:rPr>
              <a:pPr/>
              <a:t>3</a:t>
            </a:fld>
            <a:endParaRPr lang="en-US">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4"/>
          <p:cNvSpPr>
            <a:spLocks noGrp="1"/>
          </p:cNvSpPr>
          <p:nvPr>
            <p:ph type="title"/>
          </p:nvPr>
        </p:nvSpPr>
        <p:spPr/>
        <p:txBody>
          <a:bodyPr/>
          <a:lstStyle/>
          <a:p>
            <a:pPr eaLnBrk="1" hangingPunct="1"/>
            <a:r>
              <a:rPr lang="en-US" b="1">
                <a:latin typeface="Century Gothic" charset="0"/>
              </a:rPr>
              <a:t>OVERVIEW</a:t>
            </a:r>
          </a:p>
        </p:txBody>
      </p:sp>
      <p:sp>
        <p:nvSpPr>
          <p:cNvPr id="6" name="Text Placeholder 5"/>
          <p:cNvSpPr>
            <a:spLocks noGrp="1"/>
          </p:cNvSpPr>
          <p:nvPr>
            <p:ph type="body" idx="1"/>
          </p:nvPr>
        </p:nvSpPr>
        <p:spPr>
          <a:xfrm>
            <a:off x="768350" y="2127250"/>
            <a:ext cx="3978275" cy="457200"/>
          </a:xfrm>
        </p:spPr>
        <p:txBody>
          <a:bodyPr rtlCol="0"/>
          <a:lstStyle/>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SHMS IPE EVENT</a:t>
            </a:r>
          </a:p>
          <a:p>
            <a:pPr defTabSz="457207" eaLnBrk="1" fontAlgn="auto" hangingPunct="1">
              <a:spcAft>
                <a:spcPts val="0"/>
              </a:spcAft>
              <a:buClr>
                <a:schemeClr val="bg2">
                  <a:lumMod val="40000"/>
                  <a:lumOff val="60000"/>
                </a:schemeClr>
              </a:buClr>
              <a:buFont typeface="Wingdings 3" charset="2"/>
              <a:buNone/>
              <a:defRPr/>
            </a:pPr>
            <a:endParaRPr lang="en-US" dirty="0">
              <a:ea typeface="+mj-ea"/>
            </a:endParaRPr>
          </a:p>
        </p:txBody>
      </p:sp>
      <p:sp>
        <p:nvSpPr>
          <p:cNvPr id="67588" name="Content Placeholder 6"/>
          <p:cNvSpPr>
            <a:spLocks noGrp="1"/>
          </p:cNvSpPr>
          <p:nvPr>
            <p:ph sz="half" idx="2"/>
          </p:nvPr>
        </p:nvSpPr>
        <p:spPr>
          <a:xfrm>
            <a:off x="484188" y="2514600"/>
            <a:ext cx="3757612" cy="3741738"/>
          </a:xfrm>
        </p:spPr>
        <p:txBody>
          <a:bodyPr/>
          <a:lstStyle/>
          <a:p>
            <a:pPr eaLnBrk="1" hangingPunct="1"/>
            <a:r>
              <a:rPr lang="en-US">
                <a:latin typeface="Century Gothic" charset="0"/>
              </a:rPr>
              <a:t>Core Signature # 1 (UG)</a:t>
            </a:r>
          </a:p>
          <a:p>
            <a:pPr eaLnBrk="1" hangingPunct="1"/>
            <a:r>
              <a:rPr lang="en-US">
                <a:latin typeface="Century Gothic" charset="0"/>
              </a:rPr>
              <a:t>Core Signature # 2 </a:t>
            </a:r>
            <a:r>
              <a:rPr lang="en-US" i="1">
                <a:latin typeface="Century Gothic" charset="0"/>
              </a:rPr>
              <a:t>(Fall 1)</a:t>
            </a:r>
          </a:p>
          <a:p>
            <a:pPr eaLnBrk="1" hangingPunct="1"/>
            <a:r>
              <a:rPr lang="en-US">
                <a:latin typeface="Century Gothic" charset="0"/>
              </a:rPr>
              <a:t>Core Signature # 3 </a:t>
            </a:r>
            <a:r>
              <a:rPr lang="en-US" i="1">
                <a:latin typeface="Century Gothic" charset="0"/>
              </a:rPr>
              <a:t>(Fall 1)</a:t>
            </a:r>
          </a:p>
          <a:p>
            <a:pPr eaLnBrk="1" hangingPunct="1"/>
            <a:r>
              <a:rPr lang="en-US">
                <a:latin typeface="Century Gothic" charset="0"/>
              </a:rPr>
              <a:t>Core Signature # 4 </a:t>
            </a:r>
            <a:r>
              <a:rPr lang="en-US" i="1">
                <a:latin typeface="Century Gothic" charset="0"/>
              </a:rPr>
              <a:t>(Spring 1)</a:t>
            </a:r>
          </a:p>
          <a:p>
            <a:pPr eaLnBrk="1" hangingPunct="1"/>
            <a:r>
              <a:rPr lang="en-US">
                <a:latin typeface="Century Gothic" charset="0"/>
              </a:rPr>
              <a:t>Core Signature # 5 </a:t>
            </a:r>
            <a:r>
              <a:rPr lang="en-US" i="1">
                <a:latin typeface="Century Gothic" charset="0"/>
              </a:rPr>
              <a:t>(Spring 2)</a:t>
            </a:r>
          </a:p>
          <a:p>
            <a:pPr eaLnBrk="1" hangingPunct="1"/>
            <a:endParaRPr lang="en-US">
              <a:latin typeface="Century Gothic" charset="0"/>
            </a:endParaRPr>
          </a:p>
        </p:txBody>
      </p:sp>
      <p:sp>
        <p:nvSpPr>
          <p:cNvPr id="8" name="Text Placeholder 7"/>
          <p:cNvSpPr>
            <a:spLocks noGrp="1"/>
          </p:cNvSpPr>
          <p:nvPr>
            <p:ph type="body" sz="quarter" idx="3"/>
          </p:nvPr>
        </p:nvSpPr>
        <p:spPr>
          <a:xfrm>
            <a:off x="4791075" y="2057400"/>
            <a:ext cx="4041775" cy="549275"/>
          </a:xfrm>
        </p:spPr>
        <p:txBody>
          <a:bodyPr rtlCol="0"/>
          <a:lstStyle/>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DEPARTMENT EVENTS</a:t>
            </a:r>
          </a:p>
          <a:p>
            <a:pPr defTabSz="457207" eaLnBrk="1" fontAlgn="auto" hangingPunct="1">
              <a:spcAft>
                <a:spcPts val="0"/>
              </a:spcAft>
              <a:buClr>
                <a:schemeClr val="bg2">
                  <a:lumMod val="40000"/>
                  <a:lumOff val="60000"/>
                </a:schemeClr>
              </a:buClr>
              <a:buFont typeface="Wingdings 3" charset="2"/>
              <a:buNone/>
              <a:defRPr/>
            </a:pPr>
            <a:endParaRPr lang="en-US" dirty="0">
              <a:ea typeface="+mj-ea"/>
            </a:endParaRPr>
          </a:p>
        </p:txBody>
      </p:sp>
      <p:sp>
        <p:nvSpPr>
          <p:cNvPr id="9" name="Content Placeholder 8"/>
          <p:cNvSpPr>
            <a:spLocks noGrp="1"/>
          </p:cNvSpPr>
          <p:nvPr>
            <p:ph sz="quarter" idx="4"/>
          </p:nvPr>
        </p:nvSpPr>
        <p:spPr>
          <a:xfrm>
            <a:off x="4524375" y="2498725"/>
            <a:ext cx="4352925" cy="3741738"/>
          </a:xfrm>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Course on Professional Issues </a:t>
            </a:r>
            <a:r>
              <a:rPr lang="en-US" sz="1725" i="1" dirty="0">
                <a:ea typeface="+mj-ea"/>
              </a:rPr>
              <a:t>(Fall 1)</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ETO- Summit </a:t>
            </a:r>
            <a:r>
              <a:rPr lang="en-US" sz="1725" i="1" dirty="0">
                <a:ea typeface="+mj-ea"/>
              </a:rPr>
              <a:t>(Fall 1)</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ETO- PG + JFK </a:t>
            </a:r>
            <a:r>
              <a:rPr lang="en-US" sz="1725" i="1" dirty="0">
                <a:ea typeface="+mj-ea"/>
              </a:rPr>
              <a:t>(Spring 1)</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Research Methods II +TBI </a:t>
            </a:r>
            <a:r>
              <a:rPr lang="en-US" sz="1725" i="1" dirty="0">
                <a:ea typeface="+mj-ea"/>
              </a:rPr>
              <a:t>(Summer)</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ETO- Horizon </a:t>
            </a:r>
            <a:r>
              <a:rPr lang="en-US" sz="1725" i="1" dirty="0">
                <a:ea typeface="+mj-ea"/>
              </a:rPr>
              <a:t>(Fall 2)</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IPE Clinical Experience in Oral Health </a:t>
            </a:r>
            <a:r>
              <a:rPr lang="en-US" sz="1725" i="1" dirty="0">
                <a:ea typeface="+mj-ea"/>
              </a:rPr>
              <a:t>(Fall)</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725" dirty="0">
                <a:ea typeface="+mj-ea"/>
              </a:rPr>
              <a:t>Additional events</a:t>
            </a:r>
          </a:p>
        </p:txBody>
      </p:sp>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9032011-2813-B344-B1F7-29085FFDDD9F}" type="slidenum">
              <a:rPr lang="en-US">
                <a:solidFill>
                  <a:srgbClr val="FFFFFF"/>
                </a:solidFill>
              </a:rPr>
              <a:pPr/>
              <a:t>30</a:t>
            </a:fld>
            <a:endParaRPr lang="en-US">
              <a:solidFill>
                <a:srgbClr val="FFFFFF"/>
              </a:solidFill>
            </a:endParaRPr>
          </a:p>
        </p:txBody>
      </p:sp>
      <p:pic>
        <p:nvPicPr>
          <p:cNvPr id="67592"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b="1">
                <a:latin typeface="Century Gothic" charset="0"/>
              </a:rPr>
              <a:t>DEPARTMENT EVENTS</a:t>
            </a:r>
          </a:p>
        </p:txBody>
      </p:sp>
      <p:sp>
        <p:nvSpPr>
          <p:cNvPr id="8" name="Content Placeholder 7"/>
          <p:cNvSpPr>
            <a:spLocks noGrp="1"/>
          </p:cNvSpPr>
          <p:nvPr>
            <p:ph idx="1"/>
          </p:nvPr>
        </p:nvSpPr>
        <p:spPr>
          <a:xfrm>
            <a:off x="304800" y="1295400"/>
            <a:ext cx="8483600" cy="4524375"/>
          </a:xfrm>
        </p:spPr>
        <p:txBody>
          <a:bodyPr rtlCol="0">
            <a:normAutofit fontScale="62500" lnSpcReduction="20000"/>
          </a:bodyPr>
          <a:lstStyle/>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sz="2600" dirty="0">
                <a:ea typeface="+mj-ea"/>
              </a:rPr>
              <a:t>Educating students on the role of IPE in facilitating IPP and better patient outcomes</a:t>
            </a:r>
          </a:p>
          <a:p>
            <a:pPr marL="742962" lvl="1" indent="-285755" defTabSz="457207" eaLnBrk="1" fontAlgn="auto" hangingPunct="1">
              <a:lnSpc>
                <a:spcPct val="200000"/>
              </a:lnSpc>
              <a:spcAft>
                <a:spcPts val="0"/>
              </a:spcAft>
              <a:buClr>
                <a:schemeClr val="bg2">
                  <a:lumMod val="40000"/>
                  <a:lumOff val="60000"/>
                </a:schemeClr>
              </a:buClr>
              <a:buFont typeface="Wingdings 3" charset="2"/>
              <a:buChar char=""/>
              <a:defRPr/>
            </a:pPr>
            <a:r>
              <a:rPr lang="en-US" sz="2200" dirty="0" smtClean="0">
                <a:ea typeface="+mj-ea"/>
              </a:rPr>
              <a:t>Lecture on IPP and the respective roles of the different professionals is presented as a part of the Professional Issues course by a member of the Task Force</a:t>
            </a:r>
          </a:p>
          <a:p>
            <a:pPr marL="742962" lvl="1" indent="-285755" defTabSz="457207" eaLnBrk="1" fontAlgn="auto" hangingPunct="1">
              <a:lnSpc>
                <a:spcPct val="200000"/>
              </a:lnSpc>
              <a:spcAft>
                <a:spcPts val="0"/>
              </a:spcAft>
              <a:buClr>
                <a:schemeClr val="bg2">
                  <a:lumMod val="40000"/>
                  <a:lumOff val="60000"/>
                </a:schemeClr>
              </a:buClr>
              <a:buFont typeface="Wingdings 3" charset="2"/>
              <a:buChar char=""/>
              <a:defRPr/>
            </a:pPr>
            <a:r>
              <a:rPr lang="en-US" sz="2200" dirty="0" smtClean="0">
                <a:ea typeface="+mj-ea"/>
              </a:rPr>
              <a:t>Research Methods II Course- Discuss research protocols across different professions</a:t>
            </a:r>
          </a:p>
          <a:p>
            <a:pPr marL="742962" lvl="1" indent="-285755" defTabSz="457207" eaLnBrk="1" fontAlgn="auto" hangingPunct="1">
              <a:lnSpc>
                <a:spcPct val="200000"/>
              </a:lnSpc>
              <a:spcAft>
                <a:spcPts val="0"/>
              </a:spcAft>
              <a:buClr>
                <a:schemeClr val="bg2">
                  <a:lumMod val="40000"/>
                  <a:lumOff val="60000"/>
                </a:schemeClr>
              </a:buClr>
              <a:buFont typeface="Wingdings 3" charset="2"/>
              <a:buChar char=""/>
              <a:defRPr/>
            </a:pPr>
            <a:r>
              <a:rPr lang="en-US" sz="2200" dirty="0" smtClean="0">
                <a:ea typeface="+mj-ea"/>
              </a:rPr>
              <a:t>Clinical Seminar + Traumatic Brain Injury Course- Guest lectures and discussions on IPP between SLP, AT, OT, and Audiologist</a:t>
            </a:r>
          </a:p>
          <a:p>
            <a:pPr marL="742962" lvl="1" indent="-285755" defTabSz="457207" eaLnBrk="1" fontAlgn="auto" hangingPunct="1">
              <a:lnSpc>
                <a:spcPct val="200000"/>
              </a:lnSpc>
              <a:spcAft>
                <a:spcPts val="0"/>
              </a:spcAft>
              <a:buClr>
                <a:schemeClr val="bg2">
                  <a:lumMod val="40000"/>
                  <a:lumOff val="60000"/>
                </a:schemeClr>
              </a:buClr>
              <a:buFont typeface="Wingdings 3" charset="2"/>
              <a:buChar char=""/>
              <a:defRPr/>
            </a:pPr>
            <a:r>
              <a:rPr lang="en-US" sz="2200" dirty="0" smtClean="0">
                <a:ea typeface="+mj-ea"/>
              </a:rPr>
              <a:t>Aural Rehabilitation Course and The Craniofacial Anomalies Course - The IPP aspects related to SLP, Audiologist, neonatologist, plastic surgeon etc. discussed </a:t>
            </a:r>
          </a:p>
          <a:p>
            <a:pPr marL="342900" lvl="1" indent="0" defTabSz="457207" eaLnBrk="1" fontAlgn="auto" hangingPunct="1">
              <a:spcAft>
                <a:spcPts val="0"/>
              </a:spcAft>
              <a:buClr>
                <a:schemeClr val="bg2">
                  <a:lumMod val="40000"/>
                  <a:lumOff val="60000"/>
                </a:schemeClr>
              </a:buClr>
              <a:buFont typeface="Wingdings 3" charset="2"/>
              <a:buNone/>
              <a:defRPr/>
            </a:pPr>
            <a:endParaRPr lang="en-US" dirty="0" smtClean="0">
              <a:ea typeface="+mj-ea"/>
            </a:endParaRPr>
          </a:p>
          <a:p>
            <a:pPr marL="342900" lvl="1" indent="0" defTabSz="457207" eaLnBrk="1" fontAlgn="auto" hangingPunct="1">
              <a:spcAft>
                <a:spcPts val="0"/>
              </a:spcAft>
              <a:buClr>
                <a:schemeClr val="bg2">
                  <a:lumMod val="40000"/>
                  <a:lumOff val="60000"/>
                </a:schemeClr>
              </a:buClr>
              <a:buFont typeface="Wingdings 3" charset="2"/>
              <a:buNone/>
              <a:defRPr/>
            </a:pPr>
            <a:endParaRPr lang="en-US" dirty="0">
              <a:ea typeface="+mj-ea"/>
            </a:endParaRPr>
          </a:p>
        </p:txBody>
      </p:sp>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E91C857-BBC1-E541-AE97-63FF301841AD}" type="slidenum">
              <a:rPr lang="en-US">
                <a:solidFill>
                  <a:srgbClr val="FFFFFF"/>
                </a:solidFill>
              </a:rPr>
              <a:pPr/>
              <a:t>31</a:t>
            </a:fld>
            <a:endParaRPr lang="en-US">
              <a:solidFill>
                <a:srgbClr val="FFFFFF"/>
              </a:solidFill>
            </a:endParaRPr>
          </a:p>
        </p:txBody>
      </p:sp>
      <p:pic>
        <p:nvPicPr>
          <p:cNvPr id="69637"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5599113"/>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b="1">
                <a:latin typeface="Century Gothic" charset="0"/>
              </a:rPr>
              <a:t>DEPARTMENT EVENT-IPE CLINICAL EXPERIENCE</a:t>
            </a:r>
          </a:p>
        </p:txBody>
      </p:sp>
      <p:sp>
        <p:nvSpPr>
          <p:cNvPr id="3" name="Content Placeholder 2"/>
          <p:cNvSpPr>
            <a:spLocks noGrp="1"/>
          </p:cNvSpPr>
          <p:nvPr>
            <p:ph idx="1"/>
          </p:nvPr>
        </p:nvSpPr>
        <p:spPr>
          <a:xfrm>
            <a:off x="301625" y="2001838"/>
            <a:ext cx="8504238" cy="3617912"/>
          </a:xfrm>
        </p:spPr>
        <p:txBody>
          <a:bodyPr>
            <a:normAutofit/>
          </a:bodyPr>
          <a:lstStyle/>
          <a:p>
            <a:pPr eaLnBrk="1" hangingPunct="1">
              <a:lnSpc>
                <a:spcPct val="90000"/>
              </a:lnSpc>
            </a:pPr>
            <a:r>
              <a:rPr lang="en-US" sz="1700">
                <a:latin typeface="Century Gothic" charset="0"/>
              </a:rPr>
              <a:t>Faculty in the SLP and PA department collaboratively developed an Oral Care Initiative to be deployed across age groups and facilities</a:t>
            </a:r>
          </a:p>
          <a:p>
            <a:pPr eaLnBrk="1" hangingPunct="1">
              <a:lnSpc>
                <a:spcPct val="90000"/>
              </a:lnSpc>
            </a:pPr>
            <a:r>
              <a:rPr lang="en-US" sz="1700">
                <a:latin typeface="Century Gothic" charset="0"/>
              </a:rPr>
              <a:t>The Overall goals of this initiative is for students to</a:t>
            </a:r>
          </a:p>
          <a:p>
            <a:pPr lvl="1" eaLnBrk="1" hangingPunct="1">
              <a:lnSpc>
                <a:spcPct val="90000"/>
              </a:lnSpc>
            </a:pPr>
            <a:r>
              <a:rPr lang="en-US" sz="1500">
                <a:latin typeface="Century Gothic" charset="0"/>
              </a:rPr>
              <a:t>Engage in effective communication skills and collaborative practice with other health professionals</a:t>
            </a:r>
          </a:p>
          <a:p>
            <a:pPr lvl="1" eaLnBrk="1" hangingPunct="1">
              <a:lnSpc>
                <a:spcPct val="90000"/>
              </a:lnSpc>
            </a:pPr>
            <a:r>
              <a:rPr lang="en-US" sz="1500">
                <a:latin typeface="Century Gothic" charset="0"/>
              </a:rPr>
              <a:t>Explore the unique contributions of other health professions and gaining an understanding of their scope of practice</a:t>
            </a:r>
          </a:p>
          <a:p>
            <a:pPr lvl="1" eaLnBrk="1" hangingPunct="1">
              <a:lnSpc>
                <a:spcPct val="90000"/>
              </a:lnSpc>
            </a:pPr>
            <a:r>
              <a:rPr lang="en-US" sz="1500">
                <a:latin typeface="Century Gothic" charset="0"/>
              </a:rPr>
              <a:t>Develop interpersonal skills by engaging in an interprofessional community project</a:t>
            </a:r>
          </a:p>
          <a:p>
            <a:pPr lvl="1" eaLnBrk="1" hangingPunct="1">
              <a:lnSpc>
                <a:spcPct val="90000"/>
              </a:lnSpc>
            </a:pPr>
            <a:r>
              <a:rPr lang="en-US" sz="1500">
                <a:latin typeface="Century Gothic" charset="0"/>
              </a:rPr>
              <a:t>Recognize ones</a:t>
            </a:r>
            <a:r>
              <a:rPr lang="ja-JP" altLang="en-US" sz="1500">
                <a:latin typeface="Century Gothic" charset="0"/>
              </a:rPr>
              <a:t>’</a:t>
            </a:r>
            <a:r>
              <a:rPr lang="en-US" sz="1500">
                <a:latin typeface="Century Gothic" charset="0"/>
              </a:rPr>
              <a:t> roles and responsibilities as an interdisciplinary health care team member</a:t>
            </a:r>
          </a:p>
          <a:p>
            <a:pPr lvl="1" eaLnBrk="1" hangingPunct="1">
              <a:lnSpc>
                <a:spcPct val="90000"/>
              </a:lnSpc>
            </a:pPr>
            <a:r>
              <a:rPr lang="en-US" sz="1500">
                <a:latin typeface="Century Gothic" charset="0"/>
              </a:rPr>
              <a:t>Cultivate knowledge base in the professional practice area</a:t>
            </a:r>
          </a:p>
          <a:p>
            <a:pPr lvl="1" eaLnBrk="1" hangingPunct="1">
              <a:lnSpc>
                <a:spcPct val="90000"/>
              </a:lnSpc>
            </a:pPr>
            <a:r>
              <a:rPr lang="en-US" sz="1500">
                <a:latin typeface="Century Gothic" charset="0"/>
              </a:rPr>
              <a:t>Engage in teamwork across different healthcare disciplines</a:t>
            </a: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A32CE55-1BEA-7240-A65F-8C46CD965CF2}" type="slidenum">
              <a:rPr lang="en-US">
                <a:solidFill>
                  <a:srgbClr val="FFFFFF"/>
                </a:solidFill>
              </a:rPr>
              <a:pPr/>
              <a:t>32</a:t>
            </a:fld>
            <a:endParaRPr lang="en-US">
              <a:solidFill>
                <a:srgbClr val="FFFFFF"/>
              </a:solidFill>
            </a:endParaRPr>
          </a:p>
        </p:txBody>
      </p:sp>
      <p:pic>
        <p:nvPicPr>
          <p:cNvPr id="7168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627688"/>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b="1">
                <a:latin typeface="Century Gothic" charset="0"/>
              </a:rPr>
              <a:t>DEPARTMENT EVENT-IPE CLINICAL EXPERIENCE</a:t>
            </a:r>
            <a:endParaRPr lang="en-US">
              <a:latin typeface="Century Gothic" charset="0"/>
            </a:endParaRPr>
          </a:p>
        </p:txBody>
      </p:sp>
      <p:sp>
        <p:nvSpPr>
          <p:cNvPr id="3" name="Content Placeholder 2"/>
          <p:cNvSpPr>
            <a:spLocks noGrp="1"/>
          </p:cNvSpPr>
          <p:nvPr>
            <p:ph idx="1"/>
          </p:nvPr>
        </p:nvSpPr>
        <p:spPr>
          <a:xfrm>
            <a:off x="504825" y="1868488"/>
            <a:ext cx="6711950" cy="4195762"/>
          </a:xfrm>
        </p:spPr>
        <p:txBody>
          <a:bodyPr>
            <a:normAutofit/>
          </a:bodyPr>
          <a:lstStyle/>
          <a:p>
            <a:pPr eaLnBrk="1" hangingPunct="1">
              <a:lnSpc>
                <a:spcPct val="200000"/>
              </a:lnSpc>
            </a:pPr>
            <a:r>
              <a:rPr lang="en-US" sz="1900">
                <a:latin typeface="Century Gothic" charset="0"/>
              </a:rPr>
              <a:t>SLP students engage in IPE Experiential Opportunities</a:t>
            </a:r>
          </a:p>
          <a:p>
            <a:pPr lvl="1" eaLnBrk="1" hangingPunct="1">
              <a:lnSpc>
                <a:spcPct val="200000"/>
              </a:lnSpc>
            </a:pPr>
            <a:r>
              <a:rPr lang="en-US" sz="1700">
                <a:latin typeface="Century Gothic" charset="0"/>
              </a:rPr>
              <a:t>IPE Experience # 1: Passaic School District Oral Hygiene Project</a:t>
            </a:r>
          </a:p>
          <a:p>
            <a:pPr lvl="1" eaLnBrk="1" hangingPunct="1">
              <a:lnSpc>
                <a:spcPct val="200000"/>
              </a:lnSpc>
            </a:pPr>
            <a:r>
              <a:rPr lang="en-US" sz="1700">
                <a:latin typeface="Century Gothic" charset="0"/>
              </a:rPr>
              <a:t>IPE Experience # 2: Paterson Dental Health Clinic-Promoting Oral Health</a:t>
            </a:r>
          </a:p>
          <a:p>
            <a:pPr lvl="1" eaLnBrk="1" hangingPunct="1">
              <a:lnSpc>
                <a:spcPct val="200000"/>
              </a:lnSpc>
            </a:pPr>
            <a:r>
              <a:rPr lang="en-US" sz="1700">
                <a:latin typeface="Century Gothic" charset="0"/>
              </a:rPr>
              <a:t>IPE Experience # 3: Innovative Professional Program (Jespy House)</a:t>
            </a:r>
          </a:p>
          <a:p>
            <a:pPr lvl="1" eaLnBrk="1" hangingPunct="1">
              <a:lnSpc>
                <a:spcPct val="200000"/>
              </a:lnSpc>
              <a:buFont typeface="Wingdings 3" charset="0"/>
              <a:buNone/>
            </a:pPr>
            <a:endParaRPr lang="en-US" sz="1700">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FC0D42BB-6E1E-4544-8CD1-DA00C5B7867B}" type="slidenum">
              <a:rPr lang="en-US">
                <a:solidFill>
                  <a:srgbClr val="FFFFFF"/>
                </a:solidFill>
              </a:rPr>
              <a:pPr/>
              <a:t>33</a:t>
            </a:fld>
            <a:endParaRPr lang="en-US">
              <a:solidFill>
                <a:srgbClr val="FFFFFF"/>
              </a:solidFill>
            </a:endParaRPr>
          </a:p>
        </p:txBody>
      </p:sp>
      <p:pic>
        <p:nvPicPr>
          <p:cNvPr id="73733"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50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b="1">
                <a:latin typeface="Century Gothic" charset="0"/>
              </a:rPr>
              <a:t>IPE EXPERIENCE # 1</a:t>
            </a:r>
          </a:p>
        </p:txBody>
      </p:sp>
      <p:sp>
        <p:nvSpPr>
          <p:cNvPr id="3" name="Content Placeholder 2"/>
          <p:cNvSpPr>
            <a:spLocks noGrp="1"/>
          </p:cNvSpPr>
          <p:nvPr>
            <p:ph idx="1"/>
          </p:nvPr>
        </p:nvSpPr>
        <p:spPr>
          <a:xfrm>
            <a:off x="484188" y="1371600"/>
            <a:ext cx="6711950" cy="4195763"/>
          </a:xfrm>
        </p:spPr>
        <p:txBody>
          <a:bodyPr>
            <a:normAutofit/>
          </a:bodyPr>
          <a:lstStyle/>
          <a:p>
            <a:pPr eaLnBrk="1" hangingPunct="1">
              <a:lnSpc>
                <a:spcPct val="180000"/>
              </a:lnSpc>
            </a:pPr>
            <a:r>
              <a:rPr lang="en-US" sz="1700" i="1" u="sng">
                <a:latin typeface="Century Gothic" charset="0"/>
              </a:rPr>
              <a:t>Passaic School District Oral Hygiene Project</a:t>
            </a:r>
            <a:r>
              <a:rPr lang="en-US" sz="1700">
                <a:latin typeface="Century Gothic" charset="0"/>
              </a:rPr>
              <a:t> </a:t>
            </a:r>
          </a:p>
          <a:p>
            <a:pPr lvl="1" eaLnBrk="1" hangingPunct="1">
              <a:lnSpc>
                <a:spcPct val="180000"/>
              </a:lnSpc>
            </a:pPr>
            <a:r>
              <a:rPr lang="en-US" sz="1500">
                <a:latin typeface="Century Gothic" charset="0"/>
              </a:rPr>
              <a:t>Students in the speech-language pathology department partner with physician assistant students in promoting good oral hygiene and healthy teeth for speech and feeding development for elementary age students (pre-K to six grade)</a:t>
            </a:r>
          </a:p>
          <a:p>
            <a:pPr lvl="1" eaLnBrk="1" hangingPunct="1">
              <a:lnSpc>
                <a:spcPct val="180000"/>
              </a:lnSpc>
            </a:pPr>
            <a:r>
              <a:rPr lang="en-US" sz="1500">
                <a:latin typeface="Century Gothic" charset="0"/>
              </a:rPr>
              <a:t>This project is run at a private school. The PA students focus on dental hygiene while the SLP students discussed the importance of good dental status for both speech production and feeding and created a worksheet to highlight it </a:t>
            </a:r>
          </a:p>
          <a:p>
            <a:pPr eaLnBrk="1" hangingPunct="1">
              <a:lnSpc>
                <a:spcPct val="80000"/>
              </a:lnSpc>
              <a:buFont typeface="Wingdings 3" charset="0"/>
              <a:buNone/>
            </a:pPr>
            <a:endParaRPr lang="en-US" sz="1700">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8C0E6EAB-BC0C-1948-B446-0F45222BCAE7}" type="slidenum">
              <a:rPr lang="en-US">
                <a:solidFill>
                  <a:srgbClr val="FFFFFF"/>
                </a:solidFill>
              </a:rPr>
              <a:pPr/>
              <a:t>34</a:t>
            </a:fld>
            <a:endParaRPr lang="en-US">
              <a:solidFill>
                <a:srgbClr val="FFFFFF"/>
              </a:solidFill>
            </a:endParaRPr>
          </a:p>
        </p:txBody>
      </p:sp>
      <p:pic>
        <p:nvPicPr>
          <p:cNvPr id="75781"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58165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742" r="25742"/>
          <a:stretch>
            <a:fillRect/>
          </a:stretch>
        </p:blipFill>
        <p:spPr>
          <a:xfrm>
            <a:off x="685800" y="380999"/>
            <a:ext cx="2728840" cy="3750319"/>
          </a:xfrm>
        </p:spPr>
      </p:pic>
      <p:pic>
        <p:nvPicPr>
          <p:cNvPr id="10" name="Picture Placeholder 9"/>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25742" r="25742"/>
          <a:stretch>
            <a:fillRect/>
          </a:stretch>
        </p:blipFill>
        <p:spPr>
          <a:xfrm>
            <a:off x="4724400" y="380999"/>
            <a:ext cx="2728840" cy="3750319"/>
          </a:xfrm>
        </p:spPr>
      </p:pic>
      <p:sp>
        <p:nvSpPr>
          <p:cNvPr id="4" name="Text Placeholder 3"/>
          <p:cNvSpPr>
            <a:spLocks noGrp="1"/>
          </p:cNvSpPr>
          <p:nvPr>
            <p:ph type="body" sz="quarter" idx="14"/>
          </p:nvPr>
        </p:nvSpPr>
        <p:spPr>
          <a:xfrm>
            <a:off x="838200" y="4343400"/>
            <a:ext cx="2844800" cy="1231900"/>
          </a:xfrm>
        </p:spPr>
        <p:txBody>
          <a:bodyPr rtlCol="0">
            <a:normAutofit lnSpcReduction="10000"/>
          </a:bodyPr>
          <a:lstStyle/>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Which food is better for your teeth? </a:t>
            </a:r>
          </a:p>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Teaching children the importance of Nutrition on Oral Health</a:t>
            </a:r>
            <a:endParaRPr lang="en-US" dirty="0">
              <a:ea typeface="+mj-ea"/>
            </a:endParaRPr>
          </a:p>
        </p:txBody>
      </p:sp>
      <p:sp>
        <p:nvSpPr>
          <p:cNvPr id="5" name="Text Placeholder 4"/>
          <p:cNvSpPr>
            <a:spLocks noGrp="1"/>
          </p:cNvSpPr>
          <p:nvPr>
            <p:ph type="body" sz="quarter" idx="16"/>
          </p:nvPr>
        </p:nvSpPr>
        <p:spPr>
          <a:xfrm>
            <a:off x="4735513" y="4343400"/>
            <a:ext cx="3124200" cy="1539875"/>
          </a:xfrm>
        </p:spPr>
        <p:txBody>
          <a:bodyPr rtlCol="0"/>
          <a:lstStyle/>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Can you say your name without touching your front teeth?</a:t>
            </a:r>
          </a:p>
          <a:p>
            <a:pPr defTabSz="457207" eaLnBrk="1" fontAlgn="auto" hangingPunct="1">
              <a:spcAft>
                <a:spcPts val="0"/>
              </a:spcAft>
              <a:buClr>
                <a:schemeClr val="bg2">
                  <a:lumMod val="40000"/>
                  <a:lumOff val="60000"/>
                </a:schemeClr>
              </a:buClr>
              <a:buFont typeface="Wingdings 3" charset="2"/>
              <a:buNone/>
              <a:defRPr/>
            </a:pPr>
            <a:r>
              <a:rPr lang="en-US" dirty="0" smtClean="0">
                <a:ea typeface="+mj-ea"/>
              </a:rPr>
              <a:t>Teaching children what would happen if they lost their teeth</a:t>
            </a:r>
            <a:endParaRPr lang="en-US" dirty="0">
              <a:ea typeface="+mj-ea"/>
            </a:endParaRPr>
          </a:p>
        </p:txBody>
      </p:sp>
      <p:pic>
        <p:nvPicPr>
          <p:cNvPr id="77830" name="Picture 4" descr="RECT LOGO.4col.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641975"/>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b="1">
                <a:latin typeface="Century Gothic" charset="0"/>
              </a:rPr>
              <a:t>PA and SLP Team Working Together</a:t>
            </a:r>
          </a:p>
        </p:txBody>
      </p:sp>
      <p:pic>
        <p:nvPicPr>
          <p:cNvPr id="7987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31975"/>
            <a:ext cx="5711825" cy="3806825"/>
          </a:xfrm>
        </p:spPr>
      </p:pic>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1F446BAF-F43D-E743-916B-4203712B5F97}" type="slidenum">
              <a:rPr lang="en-US">
                <a:solidFill>
                  <a:srgbClr val="FFFFFF"/>
                </a:solidFill>
              </a:rPr>
              <a:pPr/>
              <a:t>36</a:t>
            </a:fld>
            <a:endParaRPr lang="en-US">
              <a:solidFill>
                <a:srgbClr val="FFFFFF"/>
              </a:solidFill>
            </a:endParaRPr>
          </a:p>
        </p:txBody>
      </p:sp>
      <p:pic>
        <p:nvPicPr>
          <p:cNvPr id="79877" name="Picture 4"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7912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a:latin typeface="Century Gothic" charset="0"/>
              </a:rPr>
              <a:t>ADDITIONAL IPE ACTIVITIES</a:t>
            </a:r>
          </a:p>
        </p:txBody>
      </p:sp>
      <p:sp>
        <p:nvSpPr>
          <p:cNvPr id="3" name="Content Placeholder 2"/>
          <p:cNvSpPr>
            <a:spLocks noGrp="1"/>
          </p:cNvSpPr>
          <p:nvPr>
            <p:ph idx="1"/>
          </p:nvPr>
        </p:nvSpPr>
        <p:spPr>
          <a:xfrm>
            <a:off x="152400" y="1147763"/>
            <a:ext cx="8424863" cy="5105400"/>
          </a:xfrm>
        </p:spPr>
        <p:txBody>
          <a:bodyPr>
            <a:normAutofit/>
          </a:bodyPr>
          <a:lstStyle/>
          <a:p>
            <a:pPr eaLnBrk="1" hangingPunct="1">
              <a:lnSpc>
                <a:spcPct val="80000"/>
              </a:lnSpc>
            </a:pPr>
            <a:r>
              <a:rPr lang="en-US" sz="1900" u="sng">
                <a:latin typeface="Century Gothic" charset="0"/>
              </a:rPr>
              <a:t>International Innovation Project</a:t>
            </a:r>
          </a:p>
          <a:p>
            <a:pPr lvl="1" eaLnBrk="1" hangingPunct="1">
              <a:lnSpc>
                <a:spcPct val="80000"/>
              </a:lnSpc>
            </a:pPr>
            <a:r>
              <a:rPr lang="en-US" sz="1700">
                <a:latin typeface="Century Gothic" charset="0"/>
              </a:rPr>
              <a:t>The Occupational and Physical Therapy departments participated in a collaborative community service project with PT and OT students from Helsinki. Together they developed  socially and vocationally-based innovations for individuals with special needs in this group home. Assisted in fostering their independence with their activities of daily living. </a:t>
            </a:r>
          </a:p>
          <a:p>
            <a:pPr eaLnBrk="1" hangingPunct="1">
              <a:lnSpc>
                <a:spcPct val="80000"/>
              </a:lnSpc>
            </a:pPr>
            <a:r>
              <a:rPr lang="en-US" sz="1900" u="sng">
                <a:latin typeface="Century Gothic" charset="0"/>
              </a:rPr>
              <a:t>Camp Chatterbox</a:t>
            </a:r>
          </a:p>
          <a:p>
            <a:pPr lvl="1" eaLnBrk="1" hangingPunct="1">
              <a:lnSpc>
                <a:spcPct val="80000"/>
              </a:lnSpc>
            </a:pPr>
            <a:r>
              <a:rPr lang="en-US" sz="1700">
                <a:latin typeface="Century Gothic" charset="0"/>
              </a:rPr>
              <a:t>Scholarship opportunities for SLP students to intern at a camp for children with multiple disabilities using AAC. Students gain specialized training in augmentative and alternative communication methods working hand in hand with teachers, social workers, AAC specialists, parents, OT</a:t>
            </a:r>
            <a:r>
              <a:rPr lang="ja-JP" altLang="en-US" sz="1700">
                <a:latin typeface="Century Gothic" charset="0"/>
              </a:rPr>
              <a:t>’</a:t>
            </a:r>
            <a:r>
              <a:rPr lang="en-US" sz="1700">
                <a:latin typeface="Century Gothic" charset="0"/>
              </a:rPr>
              <a:t>s, PT</a:t>
            </a:r>
            <a:r>
              <a:rPr lang="ja-JP" altLang="en-US" sz="1700">
                <a:latin typeface="Century Gothic" charset="0"/>
              </a:rPr>
              <a:t>’</a:t>
            </a:r>
            <a:r>
              <a:rPr lang="en-US" sz="1700">
                <a:latin typeface="Century Gothic" charset="0"/>
              </a:rPr>
              <a:t>s. This is not operated by Seton Hall but we encourage students to consider attending</a:t>
            </a:r>
          </a:p>
          <a:p>
            <a:pPr eaLnBrk="1" hangingPunct="1">
              <a:lnSpc>
                <a:spcPct val="80000"/>
              </a:lnSpc>
            </a:pPr>
            <a:r>
              <a:rPr lang="en-US" sz="1900" u="sng">
                <a:latin typeface="Century Gothic" charset="0"/>
              </a:rPr>
              <a:t>Overseas clinical training in the Philippines!</a:t>
            </a:r>
          </a:p>
          <a:p>
            <a:pPr lvl="1" eaLnBrk="1" hangingPunct="1">
              <a:lnSpc>
                <a:spcPct val="80000"/>
              </a:lnSpc>
            </a:pPr>
            <a:r>
              <a:rPr lang="en-US" sz="1700">
                <a:latin typeface="Century Gothic" charset="0"/>
              </a:rPr>
              <a:t>Each year, Seton Hall SHMS students  avail the opportunity to gain clinical exposure and service learning opportunities under the auspices of the University of Philippines-Manila Campus, the University of Santo Tomas, DLSHCI—Dasmarinas, and Silliman University. </a:t>
            </a:r>
            <a:endParaRPr lang="en-US" sz="1700" u="sng">
              <a:latin typeface="Century Gothic" charset="0"/>
            </a:endParaRPr>
          </a:p>
          <a:p>
            <a:pPr eaLnBrk="1" hangingPunct="1">
              <a:lnSpc>
                <a:spcPct val="80000"/>
              </a:lnSpc>
            </a:pPr>
            <a:endParaRPr lang="en-US" sz="1900" b="1" i="1">
              <a:solidFill>
                <a:srgbClr val="FF0000"/>
              </a:solidFill>
              <a:latin typeface="Century Gothic"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123888F-9DF6-4A42-9942-471E1485C606}" type="slidenum">
              <a:rPr lang="en-US">
                <a:solidFill>
                  <a:srgbClr val="FFFFFF"/>
                </a:solidFill>
              </a:rPr>
              <a:pPr/>
              <a:t>37</a:t>
            </a:fld>
            <a:endParaRPr lang="en-US">
              <a:solidFill>
                <a:srgbClr val="FFFFFF"/>
              </a:solidFill>
            </a:endParaRPr>
          </a:p>
        </p:txBody>
      </p:sp>
      <p:pic>
        <p:nvPicPr>
          <p:cNvPr id="81925"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57150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b="1">
                <a:latin typeface="Century Gothic" charset="0"/>
              </a:rPr>
              <a:t>Take HOME MESSAGE…….</a:t>
            </a:r>
          </a:p>
        </p:txBody>
      </p:sp>
      <p:graphicFrame>
        <p:nvGraphicFramePr>
          <p:cNvPr id="5" name="Content Placeholder 4"/>
          <p:cNvGraphicFramePr>
            <a:graphicFrameLocks noGrp="1"/>
          </p:cNvGraphicFramePr>
          <p:nvPr>
            <p:ph idx="1"/>
          </p:nvPr>
        </p:nvGraphicFramePr>
        <p:xfrm>
          <a:off x="514350" y="2463403"/>
          <a:ext cx="5244704" cy="2737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397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2105025"/>
            <a:ext cx="2849563"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A53767F4-A5D6-ED43-83B3-5B8A466E6633}" type="slidenum">
              <a:rPr lang="en-US">
                <a:solidFill>
                  <a:srgbClr val="FFFFFF"/>
                </a:solidFill>
              </a:rPr>
              <a:pPr/>
              <a:t>38</a:t>
            </a:fld>
            <a:endParaRPr lang="en-US">
              <a:solidFill>
                <a:srgbClr val="FFFFFF"/>
              </a:solidFill>
            </a:endParaRPr>
          </a:p>
        </p:txBody>
      </p:sp>
      <p:pic>
        <p:nvPicPr>
          <p:cNvPr id="83974" name="Picture 4" descr="RECT LOGO.4col.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817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6924675" cy="519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19" name="Picture 3"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5791200"/>
            <a:ext cx="2911475"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F600078-E91B-2D45-969C-4748754EA7D3}" type="slidenum">
              <a:rPr lang="en-US">
                <a:solidFill>
                  <a:srgbClr val="FFFFFF"/>
                </a:solidFill>
              </a:rPr>
              <a:pPr/>
              <a:t>39</a:t>
            </a:fld>
            <a:endParaRPr lang="en-US">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647700"/>
            <a:ext cx="7772400" cy="1455738"/>
          </a:xfrm>
        </p:spPr>
        <p:txBody>
          <a:bodyPr/>
          <a:lstStyle/>
          <a:p>
            <a:pPr eaLnBrk="1" hangingPunct="1"/>
            <a:r>
              <a:rPr lang="en-US">
                <a:solidFill>
                  <a:srgbClr val="00B0F0"/>
                </a:solidFill>
                <a:latin typeface="Century Gothic" charset="0"/>
              </a:rPr>
              <a:t>IPE Core Values </a:t>
            </a:r>
            <a:r>
              <a:rPr lang="en-US" sz="1400">
                <a:solidFill>
                  <a:srgbClr val="00B0F0"/>
                </a:solidFill>
                <a:latin typeface="Century Gothic" charset="0"/>
              </a:rPr>
              <a:t>(cont’d)</a:t>
            </a:r>
            <a:endParaRPr lang="en-US">
              <a:solidFill>
                <a:srgbClr val="00B0F0"/>
              </a:solidFill>
              <a:latin typeface="Century Gothic" charset="0"/>
            </a:endParaRPr>
          </a:p>
        </p:txBody>
      </p:sp>
      <p:sp>
        <p:nvSpPr>
          <p:cNvPr id="14339" name="Content Placeholder 3"/>
          <p:cNvSpPr>
            <a:spLocks noGrp="1"/>
          </p:cNvSpPr>
          <p:nvPr>
            <p:ph idx="1"/>
          </p:nvPr>
        </p:nvSpPr>
        <p:spPr>
          <a:xfrm>
            <a:off x="762000" y="1412875"/>
            <a:ext cx="6711950" cy="4194175"/>
          </a:xfrm>
        </p:spPr>
        <p:txBody>
          <a:bodyPr/>
          <a:lstStyle/>
          <a:p>
            <a:pPr eaLnBrk="1" hangingPunct="1"/>
            <a:r>
              <a:rPr lang="en-US" b="1">
                <a:latin typeface="Century Gothic" charset="0"/>
              </a:rPr>
              <a:t>IPE</a:t>
            </a:r>
            <a:r>
              <a:rPr lang="en-US">
                <a:latin typeface="Century Gothic" charset="0"/>
              </a:rPr>
              <a:t> enables the professions to learn with, from, and about each other to optimize exchange of experience and expertise.</a:t>
            </a:r>
          </a:p>
          <a:p>
            <a:pPr eaLnBrk="1" hangingPunct="1"/>
            <a:r>
              <a:rPr lang="en-US" b="1">
                <a:latin typeface="Century Gothic" charset="0"/>
              </a:rPr>
              <a:t>IPE</a:t>
            </a:r>
            <a:r>
              <a:rPr lang="en-US">
                <a:latin typeface="Century Gothic" charset="0"/>
              </a:rPr>
              <a:t> synthesizes theory and practice.</a:t>
            </a:r>
          </a:p>
          <a:p>
            <a:pPr eaLnBrk="1" hangingPunct="1"/>
            <a:r>
              <a:rPr lang="en-US" b="1">
                <a:latin typeface="Century Gothic" charset="0"/>
              </a:rPr>
              <a:t>IPE</a:t>
            </a:r>
            <a:r>
              <a:rPr lang="en-US">
                <a:latin typeface="Century Gothic" charset="0"/>
              </a:rPr>
              <a:t> grounds teaching and learning in evidence.</a:t>
            </a:r>
          </a:p>
          <a:p>
            <a:pPr eaLnBrk="1" hangingPunct="1"/>
            <a:r>
              <a:rPr lang="en-US" b="1">
                <a:latin typeface="Century Gothic" charset="0"/>
              </a:rPr>
              <a:t>IPE</a:t>
            </a:r>
            <a:r>
              <a:rPr lang="en-US">
                <a:latin typeface="Century Gothic" charset="0"/>
              </a:rPr>
              <a:t> enhances practice within each profession.</a:t>
            </a:r>
          </a:p>
          <a:p>
            <a:pPr eaLnBrk="1" hangingPunct="1"/>
            <a:r>
              <a:rPr lang="en-US" b="1">
                <a:latin typeface="Century Gothic" charset="0"/>
              </a:rPr>
              <a:t>IPE</a:t>
            </a:r>
            <a:r>
              <a:rPr lang="en-US">
                <a:latin typeface="Century Gothic" charset="0"/>
              </a:rPr>
              <a:t> improves outcomes for individuals, families and communities.</a:t>
            </a:r>
          </a:p>
          <a:p>
            <a:pPr eaLnBrk="1" hangingPunct="1"/>
            <a:endParaRPr lang="en-US">
              <a:latin typeface="Century Gothic" charset="0"/>
            </a:endParaRPr>
          </a:p>
        </p:txBody>
      </p:sp>
      <p:pic>
        <p:nvPicPr>
          <p:cNvPr id="14340"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07050"/>
            <a:ext cx="284162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208367B-C788-F44C-BB58-314168ECC069}" type="slidenum">
              <a:rPr lang="en-US">
                <a:solidFill>
                  <a:srgbClr val="FFFFFF"/>
                </a:solidFill>
              </a:rPr>
              <a:pPr/>
              <a:t>4</a:t>
            </a:fld>
            <a:endParaRPr lang="en-US">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b="1">
                <a:latin typeface="Century Gothic" charset="0"/>
              </a:rPr>
              <a:t>SELECTED REFERENCES</a:t>
            </a:r>
          </a:p>
        </p:txBody>
      </p:sp>
      <p:sp>
        <p:nvSpPr>
          <p:cNvPr id="4" name="Content Placeholder 3"/>
          <p:cNvSpPr>
            <a:spLocks noGrp="1"/>
          </p:cNvSpPr>
          <p:nvPr>
            <p:ph idx="1"/>
          </p:nvPr>
        </p:nvSpPr>
        <p:spPr>
          <a:xfrm>
            <a:off x="501650" y="1143000"/>
            <a:ext cx="6734175" cy="4991100"/>
          </a:xfrm>
        </p:spPr>
        <p:txBody>
          <a:bodyPr>
            <a:noAutofit/>
          </a:bodyPr>
          <a:lstStyle/>
          <a:p>
            <a:pPr eaLnBrk="1" hangingPunct="1"/>
            <a:r>
              <a:rPr lang="en-US" sz="1200">
                <a:latin typeface="Century Gothic" charset="0"/>
              </a:rPr>
              <a:t>Areskog, N. H. (1988) The need for multi-professional health education in undergraduate studies. </a:t>
            </a:r>
            <a:r>
              <a:rPr lang="en-US" sz="1200" i="1">
                <a:latin typeface="Century Gothic" charset="0"/>
              </a:rPr>
              <a:t>Medical Education, 22</a:t>
            </a:r>
            <a:r>
              <a:rPr lang="en-US" sz="1200">
                <a:latin typeface="Century Gothic" charset="0"/>
              </a:rPr>
              <a:t>, 251-252.</a:t>
            </a:r>
          </a:p>
          <a:p>
            <a:pPr eaLnBrk="1" hangingPunct="1"/>
            <a:r>
              <a:rPr lang="en-US" sz="1200">
                <a:latin typeface="Century Gothic" charset="0"/>
              </a:rPr>
              <a:t>Parsell, G., &amp;Bligh, J. (1999) The development of a questionnaire to assess the readiness of health care students for interprofessional learning (RIPLS). </a:t>
            </a:r>
            <a:r>
              <a:rPr lang="en-US" sz="1200" i="1">
                <a:latin typeface="Century Gothic" charset="0"/>
              </a:rPr>
              <a:t>Medical Education, 33, </a:t>
            </a:r>
            <a:r>
              <a:rPr lang="en-US" sz="1200">
                <a:latin typeface="Century Gothic" charset="0"/>
              </a:rPr>
              <a:t>95-100. </a:t>
            </a:r>
          </a:p>
          <a:p>
            <a:pPr eaLnBrk="1" hangingPunct="1"/>
            <a:r>
              <a:rPr lang="en-US" sz="1200">
                <a:latin typeface="Century Gothic" charset="0"/>
              </a:rPr>
              <a:t>Thistlewaite, J., &amp; Nisbet, G. (2007). Interprofessional education: What</a:t>
            </a:r>
            <a:r>
              <a:rPr lang="ja-JP" altLang="en-US" sz="1200">
                <a:latin typeface="Century Gothic" charset="0"/>
              </a:rPr>
              <a:t>’</a:t>
            </a:r>
            <a:r>
              <a:rPr lang="en-US" sz="1200">
                <a:latin typeface="Century Gothic" charset="0"/>
              </a:rPr>
              <a:t>s the point and where we</a:t>
            </a:r>
            <a:r>
              <a:rPr lang="ja-JP" altLang="en-US" sz="1200">
                <a:latin typeface="Century Gothic" charset="0"/>
              </a:rPr>
              <a:t>’</a:t>
            </a:r>
            <a:r>
              <a:rPr lang="en-US" sz="1200">
                <a:latin typeface="Century Gothic" charset="0"/>
              </a:rPr>
              <a:t>re at. </a:t>
            </a:r>
            <a:r>
              <a:rPr lang="en-US" sz="1200" i="1">
                <a:latin typeface="Century Gothic" charset="0"/>
              </a:rPr>
              <a:t>The Clinical Teacher, 4</a:t>
            </a:r>
            <a:r>
              <a:rPr lang="en-US" sz="1200">
                <a:latin typeface="Century Gothic" charset="0"/>
              </a:rPr>
              <a:t>, 67-72.</a:t>
            </a:r>
          </a:p>
          <a:p>
            <a:pPr eaLnBrk="1" hangingPunct="1"/>
            <a:r>
              <a:rPr lang="en-US" sz="1200">
                <a:latin typeface="Century Gothic" charset="0"/>
              </a:rPr>
              <a:t>World Health Organization (2010). </a:t>
            </a:r>
            <a:r>
              <a:rPr lang="en-US" sz="1200" i="1">
                <a:latin typeface="Century Gothic" charset="0"/>
              </a:rPr>
              <a:t>World Health Statistics 2010. </a:t>
            </a:r>
            <a:r>
              <a:rPr lang="en-US" sz="1200">
                <a:latin typeface="Century Gothic" charset="0"/>
              </a:rPr>
              <a:t>WHO Press, Geneva, Switzerland.</a:t>
            </a:r>
          </a:p>
          <a:p>
            <a:pPr eaLnBrk="1" hangingPunct="1">
              <a:buFont typeface="Wingdings 3" charset="0"/>
              <a:buNone/>
            </a:pPr>
            <a:endParaRPr lang="en-US" sz="1200">
              <a:latin typeface="Century Gothic" charset="0"/>
            </a:endParaRPr>
          </a:p>
          <a:p>
            <a:pPr eaLnBrk="1" hangingPunct="1">
              <a:buFont typeface="Wingdings 3" charset="0"/>
              <a:buNone/>
            </a:pPr>
            <a:r>
              <a:rPr lang="en-US" sz="1200">
                <a:latin typeface="Century Gothic" charset="0"/>
              </a:rPr>
              <a:t>Additional materials</a:t>
            </a:r>
          </a:p>
          <a:p>
            <a:pPr eaLnBrk="1" hangingPunct="1"/>
            <a:r>
              <a:rPr lang="en-US" sz="1200">
                <a:latin typeface="Century Gothic" charset="0"/>
              </a:rPr>
              <a:t>Dunston, R., Lee, A., Slade, D., Lee, A., Matthews, L., Nisbet, G., Pockett, R., Thistlethwaite, J., &amp; White, J. (2007). </a:t>
            </a:r>
            <a:r>
              <a:rPr lang="en-US" sz="1200" i="1">
                <a:latin typeface="Century Gothic" charset="0"/>
              </a:rPr>
              <a:t>Developing interprofessional learning and practice capabilities within the higher education sector</a:t>
            </a:r>
            <a:r>
              <a:rPr lang="en-US" sz="1200">
                <a:latin typeface="Century Gothic" charset="0"/>
              </a:rPr>
              <a:t>; Australian Learning and Teaching Council/Priority Projects Program.</a:t>
            </a:r>
          </a:p>
          <a:p>
            <a:pPr eaLnBrk="1" hangingPunct="1"/>
            <a:r>
              <a:rPr lang="en-US" sz="1200">
                <a:latin typeface="Century Gothic" charset="0"/>
              </a:rPr>
              <a:t>Interprofessional Education Collaborative Expert Panel. (2011). </a:t>
            </a:r>
            <a:r>
              <a:rPr lang="en-US" sz="1200" i="1">
                <a:latin typeface="Century Gothic" charset="0"/>
              </a:rPr>
              <a:t>Core competencies for interprofessional collaborative practice: Report of an expert panel. Washington, D.C.: Interprofessional Education Collaborative.</a:t>
            </a:r>
            <a:endParaRPr lang="en-US" sz="1200">
              <a:latin typeface="Century Gothic" charset="0"/>
            </a:endParaRPr>
          </a:p>
        </p:txBody>
      </p:sp>
      <p:sp>
        <p:nvSpPr>
          <p:cNvPr id="5" name="Slide Number Placeholder 4"/>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8B6C7B7C-EF22-E04D-8C4A-19F07A13B66E}" type="slidenum">
              <a:rPr lang="en-US">
                <a:solidFill>
                  <a:srgbClr val="FFFFFF"/>
                </a:solidFill>
              </a:rPr>
              <a:pPr/>
              <a:t>40</a:t>
            </a:fld>
            <a:endParaRPr lang="en-US">
              <a:solidFill>
                <a:srgbClr val="FFFFFF"/>
              </a:solidFill>
            </a:endParaRPr>
          </a:p>
        </p:txBody>
      </p:sp>
      <p:pic>
        <p:nvPicPr>
          <p:cNvPr id="88069"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57912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463" y="1895475"/>
            <a:ext cx="1100137" cy="376555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01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925638"/>
            <a:ext cx="1100138" cy="368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0116" name="TextBox 6"/>
          <p:cNvSpPr txBox="1">
            <a:spLocks noChangeArrowheads="1"/>
          </p:cNvSpPr>
          <p:nvPr/>
        </p:nvSpPr>
        <p:spPr bwMode="auto">
          <a:xfrm>
            <a:off x="2286000" y="2438400"/>
            <a:ext cx="4572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defRPr>
            </a:lvl1pPr>
            <a:lvl2pPr>
              <a:defRPr>
                <a:solidFill>
                  <a:schemeClr val="tx1"/>
                </a:solidFill>
                <a:latin typeface="Century Gothic" charset="0"/>
                <a:ea typeface="ＭＳ Ｐゴシック" charset="0"/>
              </a:defRPr>
            </a:lvl2pPr>
            <a:lvl3pPr>
              <a:defRPr sz="1600">
                <a:solidFill>
                  <a:schemeClr val="tx1"/>
                </a:solidFill>
                <a:latin typeface="Century Gothic" charset="0"/>
                <a:ea typeface="ＭＳ Ｐゴシック" charset="0"/>
              </a:defRPr>
            </a:lvl3pPr>
            <a:lvl4pPr>
              <a:defRPr sz="1400">
                <a:solidFill>
                  <a:schemeClr val="tx1"/>
                </a:solidFill>
                <a:latin typeface="Century Gothic" charset="0"/>
                <a:ea typeface="ＭＳ Ｐゴシック" charset="0"/>
              </a:defRPr>
            </a:lvl4pPr>
            <a:lvl5pPr>
              <a:defRPr sz="1400">
                <a:solidFill>
                  <a:schemeClr val="tx1"/>
                </a:solidFill>
                <a:latin typeface="Century Gothic" charset="0"/>
                <a:ea typeface="ＭＳ Ｐゴシック" charset="0"/>
              </a:defRPr>
            </a:lvl5pPr>
            <a:lvl6pPr marL="25146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6pPr>
            <a:lvl7pPr marL="29718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7pPr>
            <a:lvl8pPr marL="34290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8pPr>
            <a:lvl9pPr marL="3886200" indent="-228600" eaLnBrk="0" fontAlgn="base" hangingPunct="0">
              <a:spcAft>
                <a:spcPct val="0"/>
              </a:spcAft>
              <a:buClr>
                <a:srgbClr val="8AD0D6"/>
              </a:buClr>
              <a:buFont typeface="Wingdings 3" charset="0"/>
              <a:defRPr sz="1400">
                <a:solidFill>
                  <a:schemeClr val="tx1"/>
                </a:solidFill>
                <a:latin typeface="Century Gothic" charset="0"/>
                <a:ea typeface="ＭＳ Ｐゴシック" charset="0"/>
              </a:defRPr>
            </a:lvl9pPr>
          </a:lstStyle>
          <a:p>
            <a:pPr algn="ctr"/>
            <a:r>
              <a:rPr lang="en-US" sz="3300">
                <a:latin typeface="Calibri" charset="0"/>
              </a:rPr>
              <a:t>THANK YOU</a:t>
            </a:r>
          </a:p>
        </p:txBody>
      </p:sp>
      <p:sp>
        <p:nvSpPr>
          <p:cNvPr id="3" name="Slide Number Placeholder 2"/>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B4D3C380-0103-FB42-953E-F5D91B727235}" type="slidenum">
              <a:rPr lang="en-US">
                <a:solidFill>
                  <a:srgbClr val="FFFFFF"/>
                </a:solidFill>
              </a:rPr>
              <a:pPr/>
              <a:t>41</a:t>
            </a:fld>
            <a:endParaRPr lang="en-US">
              <a:solidFill>
                <a:srgbClr val="FFFFFF"/>
              </a:solidFill>
            </a:endParaRPr>
          </a:p>
        </p:txBody>
      </p:sp>
      <p:pic>
        <p:nvPicPr>
          <p:cNvPr id="90118" name="Picture 4" descr="RECT LOGO.4col.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3200400"/>
            <a:ext cx="4429125"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eaLnBrk="1" hangingPunct="1"/>
            <a:r>
              <a:rPr lang="en-US">
                <a:solidFill>
                  <a:srgbClr val="00B0F0"/>
                </a:solidFill>
                <a:latin typeface="Century Gothic" charset="0"/>
              </a:rPr>
              <a:t>Where does IPE lead us?</a:t>
            </a:r>
          </a:p>
        </p:txBody>
      </p:sp>
      <p:sp>
        <p:nvSpPr>
          <p:cNvPr id="10" name="Content Placeholder 9"/>
          <p:cNvSpPr>
            <a:spLocks noGrp="1"/>
          </p:cNvSpPr>
          <p:nvPr>
            <p:ph idx="1"/>
          </p:nvPr>
        </p:nvSpPr>
        <p:spPr>
          <a:xfrm>
            <a:off x="457200" y="1600200"/>
            <a:ext cx="8229600" cy="4114800"/>
          </a:xfrm>
        </p:spPr>
        <p:txBody>
          <a:bodyPr rtlCol="0">
            <a:normAutofit/>
          </a:bodyPr>
          <a:lstStyle/>
          <a:p>
            <a:pPr marL="342906" indent="-342906" defTabSz="457207" eaLnBrk="1" fontAlgn="auto" hangingPunct="1">
              <a:spcBef>
                <a:spcPts val="0"/>
              </a:spcBef>
              <a:spcAft>
                <a:spcPts val="0"/>
              </a:spcAft>
              <a:buClr>
                <a:schemeClr val="bg2">
                  <a:lumMod val="40000"/>
                  <a:lumOff val="60000"/>
                </a:schemeClr>
              </a:buClr>
              <a:buFont typeface="Arial"/>
              <a:buChar char="•"/>
              <a:defRPr/>
            </a:pPr>
            <a:r>
              <a:rPr lang="en-US" sz="2400" dirty="0" smtClean="0">
                <a:ea typeface="+mj-ea"/>
              </a:rPr>
              <a:t>This initiative begins in the classroom, teaching students as well as current health care service providers what it means to develop and manage a </a:t>
            </a:r>
            <a:r>
              <a:rPr lang="en-US" sz="2400" dirty="0" smtClean="0">
                <a:solidFill>
                  <a:srgbClr val="FFFF00"/>
                </a:solidFill>
                <a:ea typeface="+mj-ea"/>
              </a:rPr>
              <a:t>team-based, patient/person-centered </a:t>
            </a:r>
            <a:r>
              <a:rPr lang="en-US" sz="2400" dirty="0" smtClean="0">
                <a:ea typeface="+mj-ea"/>
              </a:rPr>
              <a:t>plan by harnessing the expertise of each healthcare professional.</a:t>
            </a:r>
          </a:p>
          <a:p>
            <a:pPr marL="342906" indent="-342906" defTabSz="457207" eaLnBrk="1" fontAlgn="auto" hangingPunct="1">
              <a:spcBef>
                <a:spcPts val="0"/>
              </a:spcBef>
              <a:spcAft>
                <a:spcPts val="0"/>
              </a:spcAft>
              <a:buClr>
                <a:schemeClr val="bg2">
                  <a:lumMod val="40000"/>
                  <a:lumOff val="60000"/>
                </a:schemeClr>
              </a:buClr>
              <a:buFont typeface="Arial"/>
              <a:buChar char="•"/>
              <a:defRPr/>
            </a:pPr>
            <a:r>
              <a:rPr lang="en-US" sz="2400" dirty="0" smtClean="0">
                <a:ea typeface="+mj-ea"/>
              </a:rPr>
              <a:t>IPE is essential in changing the future of healthcare provided because it promotes </a:t>
            </a:r>
            <a:r>
              <a:rPr lang="en-US" sz="2400" dirty="0" err="1" smtClean="0">
                <a:ea typeface="+mj-ea"/>
              </a:rPr>
              <a:t>Interprofessional</a:t>
            </a:r>
            <a:r>
              <a:rPr lang="en-US" sz="2400" dirty="0" smtClean="0">
                <a:ea typeface="+mj-ea"/>
              </a:rPr>
              <a:t> Practice (IPP) </a:t>
            </a:r>
            <a:endParaRPr lang="en-US" dirty="0" smtClean="0">
              <a:ea typeface="+mj-ea"/>
            </a:endParaRPr>
          </a:p>
          <a:p>
            <a:pPr marL="0" indent="0" defTabSz="457207" eaLnBrk="1" fontAlgn="auto" hangingPunct="1">
              <a:spcBef>
                <a:spcPts val="0"/>
              </a:spcBef>
              <a:spcAft>
                <a:spcPts val="0"/>
              </a:spcAft>
              <a:buClr>
                <a:schemeClr val="bg2">
                  <a:lumMod val="40000"/>
                  <a:lumOff val="60000"/>
                </a:schemeClr>
              </a:buClr>
              <a:buFont typeface="Arial" panose="020B0604020202020204" pitchFamily="34" charset="0"/>
              <a:buNone/>
              <a:defRPr/>
            </a:pPr>
            <a:endParaRPr lang="en-US" dirty="0" smtClean="0">
              <a:ea typeface="+mj-ea"/>
            </a:endParaRPr>
          </a:p>
        </p:txBody>
      </p:sp>
      <p:pic>
        <p:nvPicPr>
          <p:cNvPr id="16388"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715000"/>
            <a:ext cx="277177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51F33F05-D451-724E-BC5C-860033AE67B3}" type="slidenum">
              <a:rPr lang="en-US">
                <a:solidFill>
                  <a:srgbClr val="FFFFFF"/>
                </a:solidFill>
              </a:rPr>
              <a:pPr/>
              <a:t>5</a:t>
            </a:fld>
            <a:endParaRPr lang="en-US">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pPr eaLnBrk="1" hangingPunct="1"/>
            <a:r>
              <a:rPr lang="en-US">
                <a:solidFill>
                  <a:srgbClr val="00B0F0"/>
                </a:solidFill>
                <a:latin typeface="Century Gothic" charset="0"/>
              </a:rPr>
              <a:t>Interprofessional Practice (IPP)</a:t>
            </a:r>
          </a:p>
        </p:txBody>
      </p:sp>
      <p:sp>
        <p:nvSpPr>
          <p:cNvPr id="8" name="Content Placeholder 7"/>
          <p:cNvSpPr>
            <a:spLocks noGrp="1"/>
          </p:cNvSpPr>
          <p:nvPr>
            <p:ph sz="half" idx="1"/>
          </p:nvPr>
        </p:nvSpPr>
        <p:spPr>
          <a:xfrm>
            <a:off x="727075" y="1852613"/>
            <a:ext cx="3298825" cy="4195762"/>
          </a:xfrm>
        </p:spPr>
        <p:txBody>
          <a:bodyPr rtlCol="0"/>
          <a:lstStyle/>
          <a:p>
            <a:pPr marL="342906" indent="-342906" defTabSz="457207" eaLnBrk="1" fontAlgn="auto" hangingPunct="1">
              <a:spcBef>
                <a:spcPts val="0"/>
              </a:spcBef>
              <a:spcAft>
                <a:spcPts val="0"/>
              </a:spcAft>
              <a:buClr>
                <a:schemeClr val="bg2">
                  <a:lumMod val="40000"/>
                  <a:lumOff val="60000"/>
                </a:schemeClr>
              </a:buClr>
              <a:buFont typeface="Arial"/>
              <a:buChar char="•"/>
              <a:defRPr/>
            </a:pPr>
            <a:r>
              <a:rPr lang="en-US" sz="2000" dirty="0" smtClean="0">
                <a:ea typeface="+mj-ea"/>
              </a:rPr>
              <a:t>IPP occurs when multiple health workers from different professional backgrounds provide comprehensive services by working with patients, their families</a:t>
            </a:r>
            <a:r>
              <a:rPr lang="en-US" sz="2000" smtClean="0">
                <a:ea typeface="+mj-ea"/>
              </a:rPr>
              <a:t>, </a:t>
            </a:r>
            <a:r>
              <a:rPr lang="en-US" sz="2000" smtClean="0">
                <a:ea typeface="+mj-ea"/>
              </a:rPr>
              <a:t>caregivers</a:t>
            </a:r>
            <a:r>
              <a:rPr lang="en-US" sz="2000" dirty="0" smtClean="0">
                <a:ea typeface="+mj-ea"/>
              </a:rPr>
              <a:t>, and communities to deliver the highest quality of care across settings.</a:t>
            </a:r>
          </a:p>
          <a:p>
            <a:pPr marL="0" indent="0" defTabSz="457207" eaLnBrk="1" fontAlgn="auto" hangingPunct="1">
              <a:spcBef>
                <a:spcPts val="0"/>
              </a:spcBef>
              <a:spcAft>
                <a:spcPts val="0"/>
              </a:spcAft>
              <a:buClr>
                <a:schemeClr val="bg2">
                  <a:lumMod val="40000"/>
                  <a:lumOff val="60000"/>
                </a:schemeClr>
              </a:buClr>
              <a:buFont typeface="Arial" panose="020B0604020202020204" pitchFamily="34" charset="0"/>
              <a:buNone/>
              <a:defRPr/>
            </a:pPr>
            <a:endParaRPr lang="en-US" dirty="0" smtClean="0">
              <a:ea typeface="+mj-ea"/>
            </a:endParaRPr>
          </a:p>
        </p:txBody>
      </p:sp>
      <p:pic>
        <p:nvPicPr>
          <p:cNvPr id="18436"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3048000"/>
            <a:ext cx="4403725" cy="1762125"/>
          </a:xfrm>
        </p:spPr>
      </p:pic>
      <p:pic>
        <p:nvPicPr>
          <p:cNvPr id="18437" name="Picture 5"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5595938"/>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439E2DC-6018-7B4E-AF0D-4CC106EF759E}" type="slidenum">
              <a:rPr lang="en-US">
                <a:solidFill>
                  <a:srgbClr val="FFFFFF"/>
                </a:solidFill>
              </a:rPr>
              <a:pPr/>
              <a:t>6</a:t>
            </a:fld>
            <a:endParaRPr lang="en-US">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282575"/>
            <a:ext cx="7535862" cy="535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7"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6305550"/>
            <a:ext cx="1581151"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4" descr="RECT LOGO.4col.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791200"/>
            <a:ext cx="277177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906FC7F-EB91-A341-AB31-02935F0D52AA}" type="slidenum">
              <a:rPr lang="en-US">
                <a:solidFill>
                  <a:srgbClr val="FFFFFF"/>
                </a:solidFill>
              </a:rPr>
              <a:pPr/>
              <a:t>7</a:t>
            </a:fld>
            <a:endParaRPr lang="en-US">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0"/>
            <a:ext cx="2895600" cy="638175"/>
          </a:xfrm>
        </p:spPr>
        <p:txBody>
          <a:bodyPr/>
          <a:lstStyle/>
          <a:p>
            <a:pPr eaLnBrk="1" hangingPunct="1"/>
            <a:r>
              <a:rPr lang="en-US">
                <a:solidFill>
                  <a:srgbClr val="00B0F0"/>
                </a:solidFill>
                <a:latin typeface="Century Gothic" charset="0"/>
              </a:rPr>
              <a:t>Why IPE and IPP?</a:t>
            </a:r>
          </a:p>
        </p:txBody>
      </p:sp>
      <p:sp>
        <p:nvSpPr>
          <p:cNvPr id="22531" name="Text Placeholder 3"/>
          <p:cNvSpPr>
            <a:spLocks noGrp="1"/>
          </p:cNvSpPr>
          <p:nvPr>
            <p:ph type="body" sz="half" idx="2"/>
          </p:nvPr>
        </p:nvSpPr>
        <p:spPr>
          <a:xfrm>
            <a:off x="304800" y="295275"/>
            <a:ext cx="3429000" cy="6029325"/>
          </a:xfrm>
        </p:spPr>
        <p:txBody>
          <a:bodyPr/>
          <a:lstStyle/>
          <a:p>
            <a:pPr marL="342900" indent="-342900" eaLnBrk="1" hangingPunct="1">
              <a:buFont typeface="Arial" charset="0"/>
              <a:buChar char="•"/>
            </a:pPr>
            <a:r>
              <a:rPr lang="en-US" sz="1800">
                <a:latin typeface="Century Gothic" charset="0"/>
              </a:rPr>
              <a:t>Current research expresses how important a </a:t>
            </a:r>
            <a:r>
              <a:rPr lang="en-US" sz="1800">
                <a:solidFill>
                  <a:srgbClr val="FFFF00"/>
                </a:solidFill>
                <a:latin typeface="Century Gothic" charset="0"/>
              </a:rPr>
              <a:t>Patient-Centered Care (PCC) </a:t>
            </a:r>
            <a:r>
              <a:rPr lang="en-US" sz="1800">
                <a:latin typeface="Century Gothic" charset="0"/>
              </a:rPr>
              <a:t>approach to healthcare is</a:t>
            </a:r>
          </a:p>
          <a:p>
            <a:pPr marL="342900" indent="-342900" eaLnBrk="1" hangingPunct="1">
              <a:buFont typeface="Arial" charset="0"/>
              <a:buChar char="•"/>
            </a:pPr>
            <a:endParaRPr lang="en-US" sz="1800">
              <a:latin typeface="Century Gothic" charset="0"/>
            </a:endParaRPr>
          </a:p>
          <a:p>
            <a:pPr marL="342900" indent="-342900" eaLnBrk="1" hangingPunct="1">
              <a:buFont typeface="Arial" charset="0"/>
              <a:buChar char="•"/>
            </a:pPr>
            <a:r>
              <a:rPr lang="en-US" sz="1800">
                <a:latin typeface="Century Gothic" charset="0"/>
              </a:rPr>
              <a:t>Healthcare is returning to putting the </a:t>
            </a:r>
            <a:r>
              <a:rPr lang="en-US" sz="1800">
                <a:solidFill>
                  <a:srgbClr val="FFFF00"/>
                </a:solidFill>
                <a:latin typeface="Century Gothic" charset="0"/>
              </a:rPr>
              <a:t>“whole person care” </a:t>
            </a:r>
            <a:r>
              <a:rPr lang="en-US" sz="1800">
                <a:latin typeface="Century Gothic" charset="0"/>
              </a:rPr>
              <a:t>focus back on patients which, in turn, is urging collaboration between healthcare professionals</a:t>
            </a:r>
          </a:p>
          <a:p>
            <a:pPr marL="342900" indent="-342900" eaLnBrk="1" hangingPunct="1">
              <a:buFont typeface="Arial" charset="0"/>
              <a:buChar char="•"/>
            </a:pPr>
            <a:r>
              <a:rPr lang="en-US" sz="1800">
                <a:latin typeface="Century Gothic" charset="0"/>
              </a:rPr>
              <a:t>With this in mind, innovations and goals are the same for everyone</a:t>
            </a:r>
          </a:p>
        </p:txBody>
      </p:sp>
      <p:pic>
        <p:nvPicPr>
          <p:cNvPr id="22532"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
            <a:ext cx="443865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5" descr="RECT LOGO.4co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791200"/>
            <a:ext cx="2695575"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64AD66D-1E8C-8341-BB38-01DCA7B3DF67}" type="slidenum">
              <a:rPr lang="en-US">
                <a:solidFill>
                  <a:srgbClr val="FFFFFF"/>
                </a:solidFill>
              </a:rPr>
              <a:pPr/>
              <a:t>8</a:t>
            </a:fld>
            <a:endParaRPr lang="en-US">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a:latin typeface="Century Gothic" charset="0"/>
              </a:rPr>
              <a:t>IMPLEMENTATION</a:t>
            </a:r>
            <a:br>
              <a:rPr lang="en-US" b="1">
                <a:latin typeface="Century Gothic" charset="0"/>
              </a:rPr>
            </a:br>
            <a:r>
              <a:rPr lang="en-US" b="1">
                <a:latin typeface="Century Gothic" charset="0"/>
              </a:rPr>
              <a:t>FRAMEWORK</a:t>
            </a:r>
          </a:p>
        </p:txBody>
      </p:sp>
      <p:sp>
        <p:nvSpPr>
          <p:cNvPr id="3" name="Content Placeholder 2"/>
          <p:cNvSpPr>
            <a:spLocks noGrp="1"/>
          </p:cNvSpPr>
          <p:nvPr>
            <p:ph idx="1"/>
          </p:nvPr>
        </p:nvSpPr>
        <p:spPr/>
        <p:txBody>
          <a:bodyPr rtlCol="0">
            <a:normAutofit/>
          </a:bodyPr>
          <a:lstStyle/>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u="sng" dirty="0" smtClean="0">
                <a:ea typeface="+mj-ea"/>
              </a:rPr>
              <a:t>Foundation</a:t>
            </a:r>
            <a:r>
              <a:rPr lang="en-US" dirty="0" smtClean="0">
                <a:ea typeface="+mj-ea"/>
              </a:rPr>
              <a:t>: </a:t>
            </a:r>
            <a:r>
              <a:rPr lang="en-US" dirty="0" err="1" smtClean="0">
                <a:ea typeface="+mj-ea"/>
              </a:rPr>
              <a:t>Interprofessional</a:t>
            </a:r>
            <a:r>
              <a:rPr lang="en-US" dirty="0" smtClean="0">
                <a:ea typeface="+mj-ea"/>
              </a:rPr>
              <a:t> Education at the School of Health and Medical Sciences, Seton Hall University</a:t>
            </a:r>
          </a:p>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u="sng" dirty="0">
                <a:ea typeface="+mj-ea"/>
              </a:rPr>
              <a:t>Planning and School-wide </a:t>
            </a:r>
            <a:r>
              <a:rPr lang="en-US" u="sng" dirty="0" smtClean="0">
                <a:ea typeface="+mj-ea"/>
              </a:rPr>
              <a:t>Implementation</a:t>
            </a:r>
            <a:r>
              <a:rPr lang="en-US" dirty="0" smtClean="0">
                <a:ea typeface="+mj-ea"/>
              </a:rPr>
              <a:t>: </a:t>
            </a:r>
            <a:r>
              <a:rPr lang="en-US" dirty="0" err="1" smtClean="0">
                <a:ea typeface="+mj-ea"/>
              </a:rPr>
              <a:t>Interprofessional</a:t>
            </a:r>
            <a:r>
              <a:rPr lang="en-US" dirty="0" smtClean="0">
                <a:ea typeface="+mj-ea"/>
              </a:rPr>
              <a:t> Education Task Force</a:t>
            </a:r>
          </a:p>
          <a:p>
            <a:pPr marL="342906" indent="-342906" defTabSz="457207" eaLnBrk="1" fontAlgn="auto" hangingPunct="1">
              <a:lnSpc>
                <a:spcPct val="200000"/>
              </a:lnSpc>
              <a:spcAft>
                <a:spcPts val="0"/>
              </a:spcAft>
              <a:buClr>
                <a:schemeClr val="bg2">
                  <a:lumMod val="40000"/>
                  <a:lumOff val="60000"/>
                </a:schemeClr>
              </a:buClr>
              <a:buFont typeface="Wingdings 3" charset="2"/>
              <a:buChar char=""/>
              <a:defRPr/>
            </a:pPr>
            <a:r>
              <a:rPr lang="en-US" u="sng" dirty="0" smtClean="0">
                <a:ea typeface="+mj-ea"/>
              </a:rPr>
              <a:t>Curricular Integration</a:t>
            </a:r>
            <a:endParaRPr lang="en-US" i="1" dirty="0" smtClean="0">
              <a:ea typeface="+mj-ea"/>
            </a:endParaRPr>
          </a:p>
        </p:txBody>
      </p:sp>
      <p:sp>
        <p:nvSpPr>
          <p:cNvPr id="4"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65B11807-C5EF-2348-9049-0C83EF02381E}" type="slidenum">
              <a:rPr lang="en-US">
                <a:solidFill>
                  <a:srgbClr val="FFFFFF"/>
                </a:solidFill>
              </a:rPr>
              <a:pPr/>
              <a:t>9</a:t>
            </a:fld>
            <a:endParaRPr lang="en-US">
              <a:solidFill>
                <a:srgbClr val="FFFFFF"/>
              </a:solidFill>
            </a:endParaRPr>
          </a:p>
        </p:txBody>
      </p:sp>
      <p:pic>
        <p:nvPicPr>
          <p:cNvPr id="24581" name="Picture 4" descr="RECT LOGO.4co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38800"/>
            <a:ext cx="269875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1258</TotalTime>
  <Words>2613</Words>
  <Application>Microsoft Macintosh PowerPoint</Application>
  <PresentationFormat>On-screen Show (4:3)</PresentationFormat>
  <Paragraphs>310</Paragraphs>
  <Slides>41</Slides>
  <Notes>41</Notes>
  <HiddenSlides>7</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Berlin Sans FB</vt:lpstr>
      <vt:lpstr>Calibri</vt:lpstr>
      <vt:lpstr>Century Gothic</vt:lpstr>
      <vt:lpstr>ＭＳ Ｐゴシック</vt:lpstr>
      <vt:lpstr>Wingdings 3</vt:lpstr>
      <vt:lpstr>Arial</vt:lpstr>
      <vt:lpstr>Ion</vt:lpstr>
      <vt:lpstr>Chart</vt:lpstr>
      <vt:lpstr>Interprofessional Education (IPE)  Global and Intercultural Perspectives</vt:lpstr>
      <vt:lpstr>What is IPE?</vt:lpstr>
      <vt:lpstr>IPE Core Values</vt:lpstr>
      <vt:lpstr>IPE Core Values (cont’d)</vt:lpstr>
      <vt:lpstr>Where does IPE lead us?</vt:lpstr>
      <vt:lpstr>Interprofessional Practice (IPP)</vt:lpstr>
      <vt:lpstr>PowerPoint Presentation</vt:lpstr>
      <vt:lpstr>Why IPE and IPP?</vt:lpstr>
      <vt:lpstr>IMPLEMENTATION FRAMEWORK</vt:lpstr>
      <vt:lpstr>OVERVIEW                                                                                              SCHOOL OF HEALTH AND MEDICAL SCIENCES</vt:lpstr>
      <vt:lpstr>PowerPoint Presentation</vt:lpstr>
      <vt:lpstr>FOUNDATION </vt:lpstr>
      <vt:lpstr>TASK FORCE</vt:lpstr>
      <vt:lpstr>IPE can work if we…</vt:lpstr>
      <vt:lpstr>PLANNING</vt:lpstr>
      <vt:lpstr>PLANNING</vt:lpstr>
      <vt:lpstr>School-Wide Implementation                                                          Faculty Centric Activities </vt:lpstr>
      <vt:lpstr>School-Wide Implementation                                                          Student Centric Activities </vt:lpstr>
      <vt:lpstr>School-Wide Implementation                                                          Student Centric Activities </vt:lpstr>
      <vt:lpstr>School-Wide Implementation                                                          Student Centric Activities </vt:lpstr>
      <vt:lpstr>Eric LeGrand</vt:lpstr>
      <vt:lpstr>School-Wide Implementation                                                          Student Centric Activities </vt:lpstr>
      <vt:lpstr>School-Wide Implementation                                                          Additional Activities </vt:lpstr>
      <vt:lpstr>SHMS-IPE Research</vt:lpstr>
      <vt:lpstr>SHMS-IPE Research</vt:lpstr>
      <vt:lpstr>PowerPoint Presentation</vt:lpstr>
      <vt:lpstr>The Future of IPE at SHMS</vt:lpstr>
      <vt:lpstr>IPE and the Speech-Language Pathology Community</vt:lpstr>
      <vt:lpstr>Integrating IPE into the SLP Curriculum</vt:lpstr>
      <vt:lpstr>OVERVIEW</vt:lpstr>
      <vt:lpstr>DEPARTMENT EVENTS</vt:lpstr>
      <vt:lpstr>DEPARTMENT EVENT-IPE CLINICAL EXPERIENCE</vt:lpstr>
      <vt:lpstr>DEPARTMENT EVENT-IPE CLINICAL EXPERIENCE</vt:lpstr>
      <vt:lpstr>IPE EXPERIENCE # 1</vt:lpstr>
      <vt:lpstr>PowerPoint Presentation</vt:lpstr>
      <vt:lpstr>PA and SLP Team Working Together</vt:lpstr>
      <vt:lpstr>ADDITIONAL IPE ACTIVITIES</vt:lpstr>
      <vt:lpstr>Take HOME MESSAGE…….</vt:lpstr>
      <vt:lpstr>PowerPoint Presentation</vt:lpstr>
      <vt:lpstr>SELECTED REFERENCES</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Jay Katalbas</cp:lastModifiedBy>
  <cp:revision>57</cp:revision>
  <cp:lastPrinted>2016-07-12T18:30:23Z</cp:lastPrinted>
  <dcterms:created xsi:type="dcterms:W3CDTF">2014-05-08T14:28:57Z</dcterms:created>
  <dcterms:modified xsi:type="dcterms:W3CDTF">2016-07-24T00:03:22Z</dcterms:modified>
</cp:coreProperties>
</file>